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1" r:id="rId43"/>
    <p:sldId id="302" r:id="rId44"/>
    <p:sldId id="303" r:id="rId45"/>
    <p:sldId id="304" r:id="rId46"/>
    <p:sldId id="305" r:id="rId47"/>
    <p:sldId id="306" r:id="rId48"/>
    <p:sldId id="307" r:id="rId49"/>
    <p:sldId id="308" r:id="rId50"/>
    <p:sldId id="309" r:id="rId51"/>
    <p:sldId id="313" r:id="rId52"/>
    <p:sldId id="314" r:id="rId53"/>
    <p:sldId id="315" r:id="rId54"/>
    <p:sldId id="316" r:id="rId55"/>
    <p:sldId id="317" r:id="rId56"/>
    <p:sldId id="318" r:id="rId57"/>
    <p:sldId id="319" r:id="rId58"/>
    <p:sldId id="320" r:id="rId59"/>
    <p:sldId id="321" r:id="rId60"/>
    <p:sldId id="322" r:id="rId61"/>
    <p:sldId id="323" r:id="rId62"/>
    <p:sldId id="300" r:id="rId63"/>
    <p:sldId id="31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1654A-9E99-423D-BB37-D65E299CE903}" type="datetimeFigureOut">
              <a:rPr lang="en-US" smtClean="0"/>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B01AD-E8C1-4EC4-87AA-CB25153E992B}" type="slidenum">
              <a:rPr lang="en-US" smtClean="0"/>
              <a:t>‹#›</a:t>
            </a:fld>
            <a:endParaRPr lang="en-US"/>
          </a:p>
        </p:txBody>
      </p:sp>
    </p:spTree>
    <p:extLst>
      <p:ext uri="{BB962C8B-B14F-4D97-AF65-F5344CB8AC3E}">
        <p14:creationId xmlns:p14="http://schemas.microsoft.com/office/powerpoint/2010/main" val="319679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B01AD-E8C1-4EC4-87AA-CB25153E992B}" type="slidenum">
              <a:rPr lang="en-US" smtClean="0"/>
              <a:t>1</a:t>
            </a:fld>
            <a:endParaRPr lang="en-US"/>
          </a:p>
        </p:txBody>
      </p:sp>
    </p:spTree>
    <p:extLst>
      <p:ext uri="{BB962C8B-B14F-4D97-AF65-F5344CB8AC3E}">
        <p14:creationId xmlns:p14="http://schemas.microsoft.com/office/powerpoint/2010/main" val="18729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B01AD-E8C1-4EC4-87AA-CB25153E992B}" type="slidenum">
              <a:rPr lang="en-US" smtClean="0"/>
              <a:t>20</a:t>
            </a:fld>
            <a:endParaRPr lang="en-US"/>
          </a:p>
        </p:txBody>
      </p:sp>
    </p:spTree>
    <p:extLst>
      <p:ext uri="{BB962C8B-B14F-4D97-AF65-F5344CB8AC3E}">
        <p14:creationId xmlns:p14="http://schemas.microsoft.com/office/powerpoint/2010/main" val="372689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Recent Articles on the </a:t>
            </a:r>
            <a:r>
              <a:rPr lang="en-US" sz="1200" kern="1200" dirty="0" smtClean="0">
                <a:solidFill>
                  <a:schemeClr val="tx1"/>
                </a:solidFill>
                <a:effectLst/>
                <a:latin typeface="+mn-lt"/>
                <a:ea typeface="+mn-ea"/>
                <a:cs typeface="+mn-cs"/>
              </a:rPr>
              <a:t>study done by the Highway Loss Data Institute on the effects of Michigan’s modified motorcycle helmet use law on insurance losses.</a:t>
            </a:r>
          </a:p>
          <a:p>
            <a:endParaRPr lang="en-US" dirty="0"/>
          </a:p>
        </p:txBody>
      </p:sp>
      <p:sp>
        <p:nvSpPr>
          <p:cNvPr id="4" name="Slide Number Placeholder 3"/>
          <p:cNvSpPr>
            <a:spLocks noGrp="1"/>
          </p:cNvSpPr>
          <p:nvPr>
            <p:ph type="sldNum" sz="quarter" idx="10"/>
          </p:nvPr>
        </p:nvSpPr>
        <p:spPr/>
        <p:txBody>
          <a:bodyPr/>
          <a:lstStyle/>
          <a:p>
            <a:fld id="{8B2B01AD-E8C1-4EC4-87AA-CB25153E992B}" type="slidenum">
              <a:rPr lang="en-US" smtClean="0"/>
              <a:t>51</a:t>
            </a:fld>
            <a:endParaRPr lang="en-US"/>
          </a:p>
        </p:txBody>
      </p:sp>
    </p:spTree>
    <p:extLst>
      <p:ext uri="{BB962C8B-B14F-4D97-AF65-F5344CB8AC3E}">
        <p14:creationId xmlns:p14="http://schemas.microsoft.com/office/powerpoint/2010/main" val="624260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01081E1-9453-46AF-9611-A29A77E63A30}"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97251-713C-442D-91B7-AB7FE9C89CC6}"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081E1-9453-46AF-9611-A29A77E63A30}"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081E1-9453-46AF-9611-A29A77E63A30}"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01081E1-9453-46AF-9611-A29A77E63A30}"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97251-713C-442D-91B7-AB7FE9C89CC6}"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081E1-9453-46AF-9611-A29A77E63A30}"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01081E1-9453-46AF-9611-A29A77E63A30}"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01081E1-9453-46AF-9611-A29A77E63A30}" type="datetimeFigureOut">
              <a:rPr lang="en-US" smtClean="0"/>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1081E1-9453-46AF-9611-A29A77E63A30}" type="datetimeFigureOut">
              <a:rPr lang="en-US" smtClean="0"/>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081E1-9453-46AF-9611-A29A77E63A30}" type="datetimeFigureOut">
              <a:rPr lang="en-US" smtClean="0"/>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081E1-9453-46AF-9611-A29A77E63A30}"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081E1-9453-46AF-9611-A29A77E63A30}"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97251-713C-442D-91B7-AB7FE9C89C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01081E1-9453-46AF-9611-A29A77E63A30}" type="datetimeFigureOut">
              <a:rPr lang="en-US" smtClean="0"/>
              <a:t>6/10/2013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DB97251-713C-442D-91B7-AB7FE9C89CC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afetyli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2590800"/>
          </a:xfrm>
        </p:spPr>
        <p:txBody>
          <a:bodyPr>
            <a:normAutofit/>
          </a:bodyPr>
          <a:lstStyle/>
          <a:p>
            <a:r>
              <a:rPr lang="en-US" dirty="0"/>
              <a:t> </a:t>
            </a:r>
          </a:p>
          <a:p>
            <a:r>
              <a:rPr lang="en-US" sz="3200" b="1" dirty="0"/>
              <a:t>DISSECTING THIS LATEST </a:t>
            </a:r>
            <a:r>
              <a:rPr lang="en-US" sz="3200" b="1" dirty="0" smtClean="0"/>
              <a:t>STUDY</a:t>
            </a:r>
            <a:endParaRPr lang="en-US" sz="3200" b="1" dirty="0"/>
          </a:p>
          <a:p>
            <a:r>
              <a:rPr lang="en-US" sz="3200" b="1" dirty="0"/>
              <a:t>BY THE NATIONAL CENTER FOR </a:t>
            </a:r>
          </a:p>
          <a:p>
            <a:r>
              <a:rPr lang="en-US" sz="3200" b="1" dirty="0"/>
              <a:t>INJURY PREVENTION AND CONTROL</a:t>
            </a:r>
          </a:p>
          <a:p>
            <a:endParaRPr lang="en-US" dirty="0"/>
          </a:p>
        </p:txBody>
      </p:sp>
      <p:sp>
        <p:nvSpPr>
          <p:cNvPr id="2" name="Title 1"/>
          <p:cNvSpPr>
            <a:spLocks noGrp="1"/>
          </p:cNvSpPr>
          <p:nvPr>
            <p:ph type="ctrTitle"/>
          </p:nvPr>
        </p:nvSpPr>
        <p:spPr>
          <a:xfrm>
            <a:off x="685800" y="1295401"/>
            <a:ext cx="7772400" cy="3505200"/>
          </a:xfrm>
        </p:spPr>
        <p:txBody>
          <a:bodyPr>
            <a:normAutofit/>
          </a:bodyPr>
          <a:lstStyle/>
          <a:p>
            <a:r>
              <a:rPr lang="en-US" dirty="0"/>
              <a:t/>
            </a:r>
            <a:br>
              <a:rPr lang="en-US" dirty="0"/>
            </a:br>
            <a:endParaRPr lang="en-US" dirty="0"/>
          </a:p>
        </p:txBody>
      </p:sp>
      <p:sp>
        <p:nvSpPr>
          <p:cNvPr id="6" name="TextBox 5"/>
          <p:cNvSpPr txBox="1"/>
          <p:nvPr/>
        </p:nvSpPr>
        <p:spPr>
          <a:xfrm>
            <a:off x="685800" y="381000"/>
            <a:ext cx="7772400" cy="2862322"/>
          </a:xfrm>
          <a:prstGeom prst="rect">
            <a:avLst/>
          </a:prstGeom>
          <a:noFill/>
        </p:spPr>
        <p:txBody>
          <a:bodyPr wrap="square" rtlCol="0">
            <a:spAutoFit/>
          </a:bodyPr>
          <a:lstStyle/>
          <a:p>
            <a:pPr algn="ctr"/>
            <a:r>
              <a:rPr lang="en-US" sz="3600" dirty="0"/>
              <a:t>MOTORCYCLE SAFETY</a:t>
            </a:r>
          </a:p>
          <a:p>
            <a:pPr algn="ctr"/>
            <a:r>
              <a:rPr lang="en-US" sz="3600" dirty="0"/>
              <a:t> </a:t>
            </a:r>
          </a:p>
          <a:p>
            <a:pPr algn="ctr"/>
            <a:r>
              <a:rPr lang="en-US" sz="3600" dirty="0"/>
              <a:t>HOW TO SAVE LIVES AND SAVE MONEY</a:t>
            </a:r>
          </a:p>
          <a:p>
            <a:r>
              <a:rPr lang="en-US" sz="3600" dirty="0"/>
              <a:t> </a:t>
            </a:r>
          </a:p>
          <a:p>
            <a:pPr algn="ctr"/>
            <a:r>
              <a:rPr lang="en-US" sz="3600" dirty="0"/>
              <a:t>(June 2012)</a:t>
            </a:r>
          </a:p>
        </p:txBody>
      </p:sp>
    </p:spTree>
    <p:extLst>
      <p:ext uri="{BB962C8B-B14F-4D97-AF65-F5344CB8AC3E}">
        <p14:creationId xmlns:p14="http://schemas.microsoft.com/office/powerpoint/2010/main" val="264942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problem with the CDC study is that it is a collection of conclusions.  </a:t>
            </a:r>
          </a:p>
        </p:txBody>
      </p:sp>
      <p:sp>
        <p:nvSpPr>
          <p:cNvPr id="3" name="Content Placeholder 2"/>
          <p:cNvSpPr>
            <a:spLocks noGrp="1"/>
          </p:cNvSpPr>
          <p:nvPr>
            <p:ph sz="quarter" idx="13"/>
          </p:nvPr>
        </p:nvSpPr>
        <p:spPr/>
        <p:txBody>
          <a:bodyPr/>
          <a:lstStyle/>
          <a:p>
            <a:pPr marL="400050" lvl="0" indent="-400050">
              <a:buFont typeface="+mj-lt"/>
              <a:buAutoNum type="romanUcPeriod"/>
            </a:pPr>
            <a:r>
              <a:rPr lang="en-US" sz="2800" dirty="0"/>
              <a:t>Many of these conclusions do not make sense when we look at the facts.  </a:t>
            </a:r>
          </a:p>
          <a:p>
            <a:pPr marL="400050" lvl="0" indent="-400050">
              <a:buFont typeface="+mj-lt"/>
              <a:buAutoNum type="romanUcPeriod"/>
            </a:pPr>
            <a:r>
              <a:rPr lang="en-US" sz="2800" dirty="0"/>
              <a:t>Other conclusions do not stand up to close scrutiny.  </a:t>
            </a:r>
          </a:p>
          <a:p>
            <a:pPr marL="400050" lvl="0" indent="-400050">
              <a:buFont typeface="+mj-lt"/>
              <a:buAutoNum type="romanUcPeriod"/>
            </a:pPr>
            <a:r>
              <a:rPr lang="en-US" sz="2800" dirty="0"/>
              <a:t>Finally, others rest upon logic which, if applied to other activities, would justify government regulation that few American citizens would accept if it were aimed at something they enjoyed.</a:t>
            </a:r>
          </a:p>
          <a:p>
            <a:pPr marL="400050" indent="-400050">
              <a:buFont typeface="+mj-lt"/>
              <a:buAutoNum type="romanUcPeriod"/>
            </a:pPr>
            <a:endParaRPr lang="en-US" dirty="0"/>
          </a:p>
        </p:txBody>
      </p:sp>
    </p:spTree>
    <p:extLst>
      <p:ext uri="{BB962C8B-B14F-4D97-AF65-F5344CB8AC3E}">
        <p14:creationId xmlns:p14="http://schemas.microsoft.com/office/powerpoint/2010/main" val="830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premise of the study is twofold:  </a:t>
            </a:r>
            <a:br>
              <a:rPr lang="en-US" dirty="0"/>
            </a:br>
            <a:endParaRPr lang="en-US" dirty="0"/>
          </a:p>
        </p:txBody>
      </p:sp>
      <p:sp>
        <p:nvSpPr>
          <p:cNvPr id="3" name="Content Placeholder 2"/>
          <p:cNvSpPr>
            <a:spLocks noGrp="1"/>
          </p:cNvSpPr>
          <p:nvPr>
            <p:ph sz="quarter" idx="13"/>
          </p:nvPr>
        </p:nvSpPr>
        <p:spPr/>
        <p:txBody>
          <a:bodyPr>
            <a:normAutofit lnSpcReduction="10000"/>
          </a:bodyPr>
          <a:lstStyle/>
          <a:p>
            <a:pPr lvl="0" algn="ctr"/>
            <a:r>
              <a:rPr lang="en-US" sz="3600" dirty="0"/>
              <a:t>That states which do not have universal helmet laws have much higher fatality rates.  </a:t>
            </a:r>
          </a:p>
          <a:p>
            <a:pPr marL="0" indent="0" algn="ctr">
              <a:buNone/>
            </a:pPr>
            <a:r>
              <a:rPr lang="en-US" sz="3600" dirty="0"/>
              <a:t> </a:t>
            </a:r>
          </a:p>
          <a:p>
            <a:pPr lvl="0" algn="ctr"/>
            <a:r>
              <a:rPr lang="en-US" sz="3600" dirty="0"/>
              <a:t>That these states are burdened by higher costs due to un-helmeted motorcyclists being involved in motor vehicle accidents.  </a:t>
            </a:r>
          </a:p>
          <a:p>
            <a:endParaRPr lang="en-US" dirty="0"/>
          </a:p>
        </p:txBody>
      </p:sp>
    </p:spTree>
    <p:extLst>
      <p:ext uri="{BB962C8B-B14F-4D97-AF65-F5344CB8AC3E}">
        <p14:creationId xmlns:p14="http://schemas.microsoft.com/office/powerpoint/2010/main" val="19526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0"/>
            <a:ext cx="7924800" cy="1143000"/>
          </a:xfrm>
        </p:spPr>
        <p:txBody>
          <a:bodyPr/>
          <a:lstStyle/>
          <a:p>
            <a:endParaRPr lang="en-US" dirty="0"/>
          </a:p>
        </p:txBody>
      </p:sp>
      <p:sp>
        <p:nvSpPr>
          <p:cNvPr id="3" name="Content Placeholder 2"/>
          <p:cNvSpPr>
            <a:spLocks noGrp="1"/>
          </p:cNvSpPr>
          <p:nvPr>
            <p:ph sz="quarter" idx="13"/>
          </p:nvPr>
        </p:nvSpPr>
        <p:spPr>
          <a:xfrm>
            <a:off x="609600" y="2971800"/>
            <a:ext cx="7924800" cy="2743200"/>
          </a:xfrm>
        </p:spPr>
        <p:txBody>
          <a:bodyPr>
            <a:normAutofit fontScale="92500" lnSpcReduction="10000"/>
          </a:bodyPr>
          <a:lstStyle/>
          <a:p>
            <a:pPr marL="0" indent="0" algn="ctr">
              <a:buNone/>
            </a:pPr>
            <a:r>
              <a:rPr lang="en-US" sz="3900" dirty="0" smtClean="0"/>
              <a:t>“</a:t>
            </a:r>
            <a:r>
              <a:rPr lang="en-US" sz="4000" dirty="0"/>
              <a:t>Helmets are the </a:t>
            </a:r>
            <a:r>
              <a:rPr lang="en-US" sz="4000" i="1" u="sng" dirty="0"/>
              <a:t>only</a:t>
            </a:r>
            <a:r>
              <a:rPr lang="en-US" sz="4000" dirty="0"/>
              <a:t> safety measure proven to save lives.”</a:t>
            </a:r>
          </a:p>
          <a:p>
            <a:pPr marL="0" indent="0" algn="ctr">
              <a:buNone/>
            </a:pPr>
            <a:r>
              <a:rPr lang="en-US" sz="4000" dirty="0"/>
              <a:t> </a:t>
            </a:r>
          </a:p>
          <a:p>
            <a:pPr marL="0" indent="0" algn="ctr">
              <a:buNone/>
            </a:pPr>
            <a:r>
              <a:rPr lang="en-US" sz="4000" dirty="0"/>
              <a:t>(Page 5 CDC study emphasis added)</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 y="174171"/>
            <a:ext cx="792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31471" y="1152826"/>
            <a:ext cx="6324600" cy="830997"/>
          </a:xfrm>
          <a:prstGeom prst="rect">
            <a:avLst/>
          </a:prstGeom>
        </p:spPr>
        <p:txBody>
          <a:bodyPr wrap="square">
            <a:spAutoFit/>
          </a:bodyPr>
          <a:lstStyle/>
          <a:p>
            <a:pPr algn="ctr"/>
            <a:r>
              <a:rPr lang="en-US" sz="4800" b="1" dirty="0">
                <a:solidFill>
                  <a:schemeClr val="bg1"/>
                </a:solidFill>
              </a:rPr>
              <a:t>FATALITIES</a:t>
            </a:r>
          </a:p>
        </p:txBody>
      </p:sp>
    </p:spTree>
    <p:extLst>
      <p:ext uri="{BB962C8B-B14F-4D97-AF65-F5344CB8AC3E}">
        <p14:creationId xmlns:p14="http://schemas.microsoft.com/office/powerpoint/2010/main" val="10084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According to that statement it must be the position of the CDC that</a:t>
            </a:r>
            <a:r>
              <a:rPr lang="en-US" dirty="0" smtClean="0"/>
              <a:t>:</a:t>
            </a:r>
            <a:endParaRPr lang="en-US" dirty="0"/>
          </a:p>
        </p:txBody>
      </p:sp>
      <p:sp>
        <p:nvSpPr>
          <p:cNvPr id="3" name="Content Placeholder 2"/>
          <p:cNvSpPr>
            <a:spLocks noGrp="1"/>
          </p:cNvSpPr>
          <p:nvPr>
            <p:ph sz="quarter" idx="13"/>
          </p:nvPr>
        </p:nvSpPr>
        <p:spPr/>
        <p:txBody>
          <a:bodyPr>
            <a:normAutofit lnSpcReduction="10000"/>
          </a:bodyPr>
          <a:lstStyle/>
          <a:p>
            <a:pPr marL="400050" lvl="0" indent="-400050" algn="ctr">
              <a:buFont typeface="+mj-lt"/>
              <a:buAutoNum type="romanUcPeriod"/>
            </a:pPr>
            <a:r>
              <a:rPr lang="en-US" sz="2800" dirty="0"/>
              <a:t>Rider education is not a safety measure proven to save lives.  </a:t>
            </a:r>
          </a:p>
          <a:p>
            <a:pPr marL="400050" indent="-400050" algn="ctr">
              <a:buFont typeface="+mj-lt"/>
              <a:buAutoNum type="romanUcPeriod"/>
            </a:pPr>
            <a:endParaRPr lang="en-US" sz="2800" dirty="0"/>
          </a:p>
          <a:p>
            <a:pPr marL="400050" lvl="0" indent="-400050" algn="ctr">
              <a:buFont typeface="+mj-lt"/>
              <a:buAutoNum type="romanUcPeriod"/>
            </a:pPr>
            <a:r>
              <a:rPr lang="en-US" sz="2800" dirty="0"/>
              <a:t>If given the choice between learning how to control your motorcycle and operate it defensively and responsibly or wearing a helmet – wear a helmet because learning how to control your motorcycle and operate it defensively and responsibly is of no proven safety value.</a:t>
            </a:r>
          </a:p>
          <a:p>
            <a:endParaRPr lang="en-US" dirty="0"/>
          </a:p>
        </p:txBody>
      </p:sp>
    </p:spTree>
    <p:extLst>
      <p:ext uri="{BB962C8B-B14F-4D97-AF65-F5344CB8AC3E}">
        <p14:creationId xmlns:p14="http://schemas.microsoft.com/office/powerpoint/2010/main" val="438095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Times New Roman"/>
                <a:ea typeface="Times New Roman"/>
              </a:rPr>
              <a:t>THE VIRGINIA EXPERIMENT</a:t>
            </a:r>
            <a:endParaRPr lang="en-US" dirty="0"/>
          </a:p>
        </p:txBody>
      </p:sp>
      <p:sp>
        <p:nvSpPr>
          <p:cNvPr id="3" name="Content Placeholder 2"/>
          <p:cNvSpPr>
            <a:spLocks noGrp="1"/>
          </p:cNvSpPr>
          <p:nvPr>
            <p:ph sz="quarter" idx="13"/>
          </p:nvPr>
        </p:nvSpPr>
        <p:spPr/>
        <p:txBody>
          <a:bodyPr>
            <a:normAutofit lnSpcReduction="10000"/>
          </a:bodyPr>
          <a:lstStyle/>
          <a:p>
            <a:r>
              <a:rPr lang="en-US" sz="2400" dirty="0"/>
              <a:t>Virginia took five years’ worth of crash data and with the help of </a:t>
            </a:r>
            <a:r>
              <a:rPr lang="en-US" sz="2400" dirty="0" smtClean="0"/>
              <a:t>the </a:t>
            </a:r>
            <a:r>
              <a:rPr lang="en-US" sz="2400" dirty="0"/>
              <a:t>DMV broke the crashes down between graduates of the </a:t>
            </a:r>
            <a:r>
              <a:rPr lang="en-US" sz="2400" dirty="0" smtClean="0"/>
              <a:t>Virginia </a:t>
            </a:r>
            <a:r>
              <a:rPr lang="en-US" sz="2400" dirty="0"/>
              <a:t>Rider Training Program and non-graduates of that course</a:t>
            </a:r>
            <a:r>
              <a:rPr lang="en-US" sz="2400" dirty="0" smtClean="0"/>
              <a:t>.</a:t>
            </a:r>
          </a:p>
          <a:p>
            <a:endParaRPr lang="en-US" sz="2400" dirty="0"/>
          </a:p>
          <a:p>
            <a:r>
              <a:rPr lang="en-US" sz="2400" dirty="0"/>
              <a:t>Graduates of the course were extremely underrepresented in the total population of crash victims.</a:t>
            </a:r>
          </a:p>
          <a:p>
            <a:endParaRPr lang="en-US" sz="2400" dirty="0" smtClean="0"/>
          </a:p>
          <a:p>
            <a:r>
              <a:rPr lang="en-US" sz="2400" dirty="0"/>
              <a:t>In two out of the five years, out of all of the motorcycle fatalities in the state, NONE were graduates of the rider training course.  </a:t>
            </a:r>
          </a:p>
          <a:p>
            <a:endParaRPr lang="en-US" sz="2400" dirty="0"/>
          </a:p>
          <a:p>
            <a:endParaRPr lang="en-US" dirty="0"/>
          </a:p>
        </p:txBody>
      </p:sp>
    </p:spTree>
    <p:extLst>
      <p:ext uri="{BB962C8B-B14F-4D97-AF65-F5344CB8AC3E}">
        <p14:creationId xmlns:p14="http://schemas.microsoft.com/office/powerpoint/2010/main" val="23850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0646599"/>
              </p:ext>
            </p:extLst>
          </p:nvPr>
        </p:nvGraphicFramePr>
        <p:xfrm>
          <a:off x="0" y="0"/>
          <a:ext cx="9144000" cy="7065818"/>
        </p:xfrm>
        <a:graphic>
          <a:graphicData uri="http://schemas.openxmlformats.org/presentationml/2006/ole">
            <mc:AlternateContent xmlns:mc="http://schemas.openxmlformats.org/markup-compatibility/2006">
              <mc:Choice xmlns:v="urn:schemas-microsoft-com:vml" Requires="v">
                <p:oleObj spid="_x0000_s1042" name="Acrobat Document" r:id="rId3" imgW="7543607" imgH="5829107" progId="AcroExch.Document.7">
                  <p:embed/>
                </p:oleObj>
              </mc:Choice>
              <mc:Fallback>
                <p:oleObj name="Acrobat Document" r:id="rId3" imgW="7543607" imgH="5829107" progId="AcroExch.Document.7">
                  <p:embed/>
                  <p:pic>
                    <p:nvPicPr>
                      <p:cNvPr id="0" name=""/>
                      <p:cNvPicPr/>
                      <p:nvPr/>
                    </p:nvPicPr>
                    <p:blipFill>
                      <a:blip r:embed="rId4"/>
                      <a:stretch>
                        <a:fillRect/>
                      </a:stretch>
                    </p:blipFill>
                    <p:spPr>
                      <a:xfrm>
                        <a:off x="0" y="0"/>
                        <a:ext cx="9144000" cy="7065818"/>
                      </a:xfrm>
                      <a:prstGeom prst="rect">
                        <a:avLst/>
                      </a:prstGeom>
                    </p:spPr>
                  </p:pic>
                </p:oleObj>
              </mc:Fallback>
            </mc:AlternateContent>
          </a:graphicData>
        </a:graphic>
      </p:graphicFrame>
    </p:spTree>
    <p:extLst>
      <p:ext uri="{BB962C8B-B14F-4D97-AF65-F5344CB8AC3E}">
        <p14:creationId xmlns:p14="http://schemas.microsoft.com/office/powerpoint/2010/main" val="226777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600"/>
              </a:spcAft>
            </a:pPr>
            <a:r>
              <a:rPr lang="en-US" sz="3200" dirty="0">
                <a:latin typeface="Times New Roman"/>
                <a:ea typeface="Times New Roman"/>
              </a:rPr>
              <a:t>FATALITIES NATIONALY</a:t>
            </a:r>
            <a:r>
              <a:rPr lang="en-US" sz="2400" dirty="0">
                <a:latin typeface="Times New Roman"/>
                <a:ea typeface="Times New Roman"/>
              </a:rPr>
              <a:t/>
            </a:r>
            <a:br>
              <a:rPr lang="en-US" sz="2400" dirty="0">
                <a:latin typeface="Times New Roman"/>
                <a:ea typeface="Times New Roman"/>
              </a:rPr>
            </a:br>
            <a:r>
              <a:rPr lang="en-US" sz="3200" dirty="0">
                <a:latin typeface="Times New Roman"/>
                <a:ea typeface="Times New Roman"/>
              </a:rPr>
              <a:t> </a:t>
            </a:r>
            <a:r>
              <a:rPr lang="en-US" sz="3200" dirty="0" smtClean="0">
                <a:latin typeface="Times New Roman"/>
                <a:ea typeface="Times New Roman"/>
              </a:rPr>
              <a:t>According </a:t>
            </a:r>
            <a:r>
              <a:rPr lang="en-US" sz="3200" dirty="0">
                <a:latin typeface="Times New Roman"/>
                <a:ea typeface="Times New Roman"/>
              </a:rPr>
              <a:t>to the CDC Report</a:t>
            </a:r>
            <a:r>
              <a:rPr lang="en-US" sz="3200" dirty="0" smtClean="0">
                <a:latin typeface="Times New Roman"/>
                <a:ea typeface="Times New Roman"/>
              </a:rPr>
              <a:t>:</a:t>
            </a:r>
            <a:endParaRPr lang="en-US" dirty="0"/>
          </a:p>
        </p:txBody>
      </p:sp>
      <p:sp>
        <p:nvSpPr>
          <p:cNvPr id="3" name="Content Placeholder 2"/>
          <p:cNvSpPr>
            <a:spLocks noGrp="1"/>
          </p:cNvSpPr>
          <p:nvPr>
            <p:ph sz="quarter" idx="13"/>
          </p:nvPr>
        </p:nvSpPr>
        <p:spPr/>
        <p:txBody>
          <a:bodyPr/>
          <a:lstStyle/>
          <a:p>
            <a:pPr marL="742950" indent="-742950">
              <a:spcBef>
                <a:spcPts val="0"/>
              </a:spcBef>
              <a:buFont typeface="+mj-lt"/>
              <a:buAutoNum type="arabicParenR"/>
            </a:pPr>
            <a:r>
              <a:rPr lang="en-US" sz="3600" dirty="0" smtClean="0">
                <a:latin typeface="Times New Roman"/>
                <a:ea typeface="Times New Roman"/>
              </a:rPr>
              <a:t>Motorcycle-related </a:t>
            </a:r>
            <a:r>
              <a:rPr lang="en-US" sz="3600" dirty="0">
                <a:latin typeface="Times New Roman"/>
                <a:ea typeface="Times New Roman"/>
              </a:rPr>
              <a:t>deaths have increased by 55% since 2000</a:t>
            </a:r>
          </a:p>
          <a:p>
            <a:pPr marL="742950" indent="-742950">
              <a:spcBef>
                <a:spcPts val="0"/>
              </a:spcBef>
              <a:buFont typeface="+mj-lt"/>
              <a:buAutoNum type="arabicParenR"/>
            </a:pPr>
            <a:endParaRPr lang="en-US" sz="3600" dirty="0" smtClean="0">
              <a:latin typeface="Times New Roman"/>
              <a:ea typeface="Times New Roman"/>
            </a:endParaRPr>
          </a:p>
          <a:p>
            <a:pPr marL="742950" indent="-742950">
              <a:spcBef>
                <a:spcPts val="0"/>
              </a:spcBef>
              <a:buFont typeface="+mj-lt"/>
              <a:buAutoNum type="arabicParenR"/>
            </a:pPr>
            <a:r>
              <a:rPr lang="en-US" sz="3600" dirty="0" smtClean="0">
                <a:latin typeface="Times New Roman"/>
                <a:ea typeface="Times New Roman"/>
              </a:rPr>
              <a:t>Motorcycle </a:t>
            </a:r>
            <a:r>
              <a:rPr lang="en-US" sz="3600" dirty="0">
                <a:latin typeface="Times New Roman"/>
                <a:ea typeface="Times New Roman"/>
              </a:rPr>
              <a:t>Crashes Killed 4,502 People in 2010</a:t>
            </a:r>
          </a:p>
          <a:p>
            <a:endParaRPr lang="en-US" dirty="0"/>
          </a:p>
        </p:txBody>
      </p:sp>
    </p:spTree>
    <p:extLst>
      <p:ext uri="{BB962C8B-B14F-4D97-AF65-F5344CB8AC3E}">
        <p14:creationId xmlns:p14="http://schemas.microsoft.com/office/powerpoint/2010/main" val="28269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600"/>
              </a:spcAft>
            </a:pPr>
            <a:r>
              <a:rPr lang="en-US" sz="3200" dirty="0">
                <a:latin typeface="Times New Roman"/>
                <a:ea typeface="Times New Roman"/>
              </a:rPr>
              <a:t>THOSE NUMBERS COMPARED TO </a:t>
            </a:r>
            <a:r>
              <a:rPr lang="en-US" sz="3200" dirty="0" smtClean="0">
                <a:latin typeface="Times New Roman"/>
                <a:ea typeface="Times New Roman"/>
              </a:rPr>
              <a:t>REGISTRATIONS</a:t>
            </a:r>
            <a:endParaRPr lang="en-US" dirty="0"/>
          </a:p>
        </p:txBody>
      </p:sp>
      <p:sp>
        <p:nvSpPr>
          <p:cNvPr id="3" name="Content Placeholder 2"/>
          <p:cNvSpPr>
            <a:spLocks noGrp="1"/>
          </p:cNvSpPr>
          <p:nvPr>
            <p:ph sz="quarter" idx="13"/>
          </p:nvPr>
        </p:nvSpPr>
        <p:spPr>
          <a:xfrm>
            <a:off x="609600" y="1600200"/>
            <a:ext cx="7924800" cy="4876800"/>
          </a:xfrm>
        </p:spPr>
        <p:txBody>
          <a:bodyPr>
            <a:normAutofit/>
          </a:bodyPr>
          <a:lstStyle/>
          <a:p>
            <a:pPr marL="0" indent="0">
              <a:spcBef>
                <a:spcPts val="0"/>
              </a:spcBef>
              <a:buNone/>
            </a:pPr>
            <a:r>
              <a:rPr lang="en-US" sz="1800" u="sng" dirty="0">
                <a:latin typeface="Times New Roman"/>
                <a:ea typeface="Times New Roman"/>
              </a:rPr>
              <a:t>Year</a:t>
            </a:r>
            <a:r>
              <a:rPr lang="en-US" sz="1800" dirty="0">
                <a:latin typeface="Times New Roman"/>
                <a:ea typeface="Times New Roman"/>
              </a:rPr>
              <a:t>			</a:t>
            </a:r>
            <a:r>
              <a:rPr lang="en-US" sz="1800" u="sng" dirty="0">
                <a:latin typeface="Times New Roman"/>
                <a:ea typeface="Times New Roman"/>
              </a:rPr>
              <a:t>Fatalities</a:t>
            </a:r>
            <a:r>
              <a:rPr lang="en-US" sz="1800" dirty="0">
                <a:latin typeface="Times New Roman"/>
                <a:ea typeface="Times New Roman"/>
              </a:rPr>
              <a:t>			</a:t>
            </a:r>
            <a:r>
              <a:rPr lang="en-US" sz="1800" u="sng" dirty="0">
                <a:latin typeface="Times New Roman"/>
                <a:ea typeface="Times New Roman"/>
              </a:rPr>
              <a:t>Registered Motorcycles</a:t>
            </a:r>
            <a:endParaRPr lang="en-US" sz="1400" dirty="0">
              <a:latin typeface="Times New Roman"/>
              <a:ea typeface="Times New Roman"/>
            </a:endParaRPr>
          </a:p>
          <a:p>
            <a:pPr marL="0" indent="0">
              <a:spcBef>
                <a:spcPts val="0"/>
              </a:spcBef>
              <a:buNone/>
            </a:pPr>
            <a:r>
              <a:rPr lang="en-US" sz="1800" dirty="0">
                <a:latin typeface="Times New Roman"/>
                <a:ea typeface="Times New Roman"/>
              </a:rPr>
              <a:t> </a:t>
            </a:r>
            <a:endParaRPr lang="en-US" sz="1400" dirty="0">
              <a:latin typeface="Times New Roman"/>
              <a:ea typeface="Times New Roman"/>
            </a:endParaRPr>
          </a:p>
          <a:p>
            <a:pPr marL="0" indent="0">
              <a:spcBef>
                <a:spcPts val="0"/>
              </a:spcBef>
              <a:buNone/>
            </a:pPr>
            <a:r>
              <a:rPr lang="en-US" sz="1800" dirty="0">
                <a:latin typeface="Times New Roman"/>
                <a:ea typeface="Times New Roman"/>
              </a:rPr>
              <a:t>2000			2,862			4,903,000</a:t>
            </a:r>
            <a:endParaRPr lang="en-US" sz="1400" dirty="0">
              <a:latin typeface="Times New Roman"/>
              <a:ea typeface="Times New Roman"/>
            </a:endParaRPr>
          </a:p>
          <a:p>
            <a:pPr marL="0" indent="0">
              <a:spcBef>
                <a:spcPts val="0"/>
              </a:spcBef>
              <a:buNone/>
            </a:pPr>
            <a:r>
              <a:rPr lang="en-US" sz="1800" dirty="0">
                <a:latin typeface="Times New Roman"/>
                <a:ea typeface="Times New Roman"/>
              </a:rPr>
              <a:t> </a:t>
            </a:r>
            <a:endParaRPr lang="en-US" sz="1400" dirty="0">
              <a:latin typeface="Times New Roman"/>
              <a:ea typeface="Times New Roman"/>
            </a:endParaRPr>
          </a:p>
          <a:p>
            <a:pPr marL="0" indent="0">
              <a:spcBef>
                <a:spcPts val="0"/>
              </a:spcBef>
              <a:buNone/>
            </a:pPr>
            <a:r>
              <a:rPr lang="en-US" sz="1800" dirty="0">
                <a:latin typeface="Times New Roman"/>
                <a:ea typeface="Times New Roman"/>
              </a:rPr>
              <a:t>2010			4,502			8,368,000</a:t>
            </a:r>
            <a:endParaRPr lang="en-US" sz="1400" dirty="0">
              <a:latin typeface="Times New Roman"/>
              <a:ea typeface="Times New Roman"/>
            </a:endParaRPr>
          </a:p>
          <a:p>
            <a:pPr marL="0" indent="0">
              <a:spcBef>
                <a:spcPts val="0"/>
              </a:spcBef>
              <a:buNone/>
            </a:pPr>
            <a:r>
              <a:rPr lang="en-US" sz="1800" dirty="0">
                <a:latin typeface="Times New Roman"/>
                <a:ea typeface="Times New Roman"/>
              </a:rPr>
              <a:t> </a:t>
            </a:r>
            <a:endParaRPr lang="en-US" sz="1400" dirty="0">
              <a:latin typeface="Times New Roman"/>
              <a:ea typeface="Times New Roman"/>
            </a:endParaRPr>
          </a:p>
          <a:p>
            <a:pPr marL="0" indent="0" algn="ctr">
              <a:spcBef>
                <a:spcPts val="0"/>
              </a:spcBef>
              <a:buNone/>
            </a:pPr>
            <a:r>
              <a:rPr lang="en-US" sz="1800" dirty="0">
                <a:latin typeface="Times New Roman"/>
                <a:ea typeface="Times New Roman"/>
              </a:rPr>
              <a:t>(National Highway Transportation &amp; Safety Administration</a:t>
            </a:r>
            <a:r>
              <a:rPr lang="en-US" sz="1800" dirty="0" smtClean="0">
                <a:latin typeface="Times New Roman"/>
                <a:ea typeface="Times New Roman"/>
              </a:rPr>
              <a:t>)</a:t>
            </a:r>
          </a:p>
          <a:p>
            <a:pPr marL="0" indent="0" algn="ctr">
              <a:spcBef>
                <a:spcPts val="0"/>
              </a:spcBef>
              <a:buNone/>
            </a:pPr>
            <a:endParaRPr lang="en-US" sz="1400" dirty="0">
              <a:latin typeface="Times New Roman"/>
              <a:ea typeface="Times New Roman"/>
            </a:endParaRPr>
          </a:p>
          <a:p>
            <a:pPr marL="0" indent="0">
              <a:spcBef>
                <a:spcPts val="0"/>
              </a:spcBef>
              <a:buNone/>
            </a:pPr>
            <a:r>
              <a:rPr lang="en-US" sz="1800" dirty="0">
                <a:latin typeface="Times New Roman"/>
                <a:ea typeface="Times New Roman"/>
              </a:rPr>
              <a:t>In 2000 - 0.058% of registered motorcycles were involved in a fatal accident.</a:t>
            </a:r>
            <a:endParaRPr lang="en-US" sz="1400" dirty="0">
              <a:latin typeface="Times New Roman"/>
              <a:ea typeface="Times New Roman"/>
            </a:endParaRPr>
          </a:p>
          <a:p>
            <a:pPr marL="0" indent="0">
              <a:spcBef>
                <a:spcPts val="0"/>
              </a:spcBef>
              <a:buNone/>
            </a:pPr>
            <a:r>
              <a:rPr lang="en-US" sz="1800" dirty="0">
                <a:latin typeface="Times New Roman"/>
                <a:ea typeface="Times New Roman"/>
              </a:rPr>
              <a:t> </a:t>
            </a:r>
            <a:endParaRPr lang="en-US" sz="1400" dirty="0">
              <a:latin typeface="Times New Roman"/>
              <a:ea typeface="Times New Roman"/>
            </a:endParaRPr>
          </a:p>
          <a:p>
            <a:pPr marL="0" indent="0">
              <a:spcBef>
                <a:spcPts val="0"/>
              </a:spcBef>
              <a:buNone/>
            </a:pPr>
            <a:r>
              <a:rPr lang="en-US" sz="1800" dirty="0">
                <a:latin typeface="Times New Roman"/>
                <a:ea typeface="Times New Roman"/>
              </a:rPr>
              <a:t>In 2010 - 0.053% of registered motorcycles were involved in a fatal accident.</a:t>
            </a:r>
            <a:endParaRPr lang="en-US" sz="1400" dirty="0">
              <a:latin typeface="Times New Roman"/>
              <a:ea typeface="Times New Roman"/>
            </a:endParaRPr>
          </a:p>
          <a:p>
            <a:endParaRPr lang="en-US" dirty="0"/>
          </a:p>
        </p:txBody>
      </p:sp>
    </p:spTree>
    <p:extLst>
      <p:ext uri="{BB962C8B-B14F-4D97-AF65-F5344CB8AC3E}">
        <p14:creationId xmlns:p14="http://schemas.microsoft.com/office/powerpoint/2010/main" val="3622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5719"/>
          </a:xfrm>
        </p:spPr>
        <p:txBody>
          <a:bodyPr/>
          <a:lstStyle/>
          <a:p>
            <a:endParaRPr lang="en-US" dirty="0"/>
          </a:p>
        </p:txBody>
      </p:sp>
      <p:sp>
        <p:nvSpPr>
          <p:cNvPr id="3" name="Content Placeholder 2"/>
          <p:cNvSpPr>
            <a:spLocks noGrp="1"/>
          </p:cNvSpPr>
          <p:nvPr>
            <p:ph sz="quarter" idx="13"/>
          </p:nvPr>
        </p:nvSpPr>
        <p:spPr>
          <a:xfrm>
            <a:off x="609600" y="457200"/>
            <a:ext cx="4038600" cy="5257800"/>
          </a:xfrm>
        </p:spPr>
        <p:txBody>
          <a:bodyPr/>
          <a:lstStyle/>
          <a:p>
            <a:pPr marL="0" indent="0" algn="ctr">
              <a:spcBef>
                <a:spcPts val="0"/>
              </a:spcBef>
              <a:buNone/>
            </a:pPr>
            <a:endParaRPr lang="en-US" sz="3600" dirty="0" smtClean="0">
              <a:latin typeface="Times New Roman"/>
              <a:ea typeface="Times New Roman"/>
            </a:endParaRPr>
          </a:p>
          <a:p>
            <a:pPr marL="0" indent="0" algn="ctr">
              <a:spcBef>
                <a:spcPts val="0"/>
              </a:spcBef>
              <a:buNone/>
            </a:pPr>
            <a:endParaRPr lang="en-US" sz="3600" dirty="0">
              <a:latin typeface="Times New Roman"/>
              <a:ea typeface="Times New Roman"/>
            </a:endParaRPr>
          </a:p>
          <a:p>
            <a:pPr marL="0" indent="0" algn="ctr">
              <a:spcBef>
                <a:spcPts val="0"/>
              </a:spcBef>
              <a:buNone/>
            </a:pPr>
            <a:endParaRPr lang="en-US" sz="3600" dirty="0" smtClean="0">
              <a:latin typeface="Times New Roman"/>
              <a:ea typeface="Times New Roman"/>
            </a:endParaRPr>
          </a:p>
          <a:p>
            <a:pPr marL="0" indent="0" algn="ctr">
              <a:spcBef>
                <a:spcPts val="0"/>
              </a:spcBef>
              <a:buNone/>
            </a:pPr>
            <a:r>
              <a:rPr lang="en-US" sz="3600" dirty="0" smtClean="0">
                <a:latin typeface="Times New Roman"/>
                <a:ea typeface="Times New Roman"/>
              </a:rPr>
              <a:t>HALF </a:t>
            </a:r>
            <a:r>
              <a:rPr lang="en-US" sz="3600" dirty="0">
                <a:latin typeface="Times New Roman"/>
                <a:ea typeface="Times New Roman"/>
              </a:rPr>
              <a:t>THE NUMBERS PAINT HALF A PICTURE</a:t>
            </a:r>
          </a:p>
          <a:p>
            <a:pPr marL="0" indent="0" algn="ctr">
              <a:spcBef>
                <a:spcPts val="0"/>
              </a:spcBef>
              <a:buNone/>
            </a:pPr>
            <a:r>
              <a:rPr lang="en-US" sz="3600" dirty="0">
                <a:latin typeface="Times New Roman"/>
                <a:ea typeface="Times New Roman"/>
              </a:rPr>
              <a:t> </a:t>
            </a:r>
          </a:p>
          <a:p>
            <a:endParaRPr lang="en-US" dirty="0"/>
          </a:p>
        </p:txBody>
      </p:sp>
      <p:pic>
        <p:nvPicPr>
          <p:cNvPr id="1026" name="Picture 2" descr="http://3.bp.blogspot.com/-ZCfS0fe5mCw/Ty7qnq7IbQI/AAAAAAAAAIU/DK_u0enq_CM/s400/Morgana%252BPainting%252BHalf%252BFinis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2000"/>
            <a:ext cx="441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6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09600" y="228600"/>
            <a:ext cx="7924800" cy="46038"/>
          </a:xfrm>
        </p:spPr>
        <p:txBody>
          <a:bodyPr/>
          <a:lstStyle/>
          <a:p>
            <a:endParaRPr lang="en-US" dirty="0"/>
          </a:p>
        </p:txBody>
      </p:sp>
      <p:sp>
        <p:nvSpPr>
          <p:cNvPr id="3" name="Content Placeholder 2"/>
          <p:cNvSpPr>
            <a:spLocks noGrp="1"/>
          </p:cNvSpPr>
          <p:nvPr>
            <p:ph sz="quarter" idx="13"/>
          </p:nvPr>
        </p:nvSpPr>
        <p:spPr>
          <a:xfrm>
            <a:off x="609600" y="304800"/>
            <a:ext cx="4038600" cy="5410200"/>
          </a:xfrm>
        </p:spPr>
        <p:txBody>
          <a:bodyPr/>
          <a:lstStyle/>
          <a:p>
            <a:pPr marL="0" indent="0" algn="ctr">
              <a:spcBef>
                <a:spcPts val="0"/>
              </a:spcBef>
              <a:buNone/>
            </a:pPr>
            <a:endParaRPr lang="en-US" sz="3600" dirty="0" smtClean="0">
              <a:latin typeface="Times New Roman"/>
              <a:ea typeface="Times New Roman"/>
            </a:endParaRPr>
          </a:p>
          <a:p>
            <a:pPr marL="0" indent="0" algn="ctr">
              <a:spcBef>
                <a:spcPts val="0"/>
              </a:spcBef>
              <a:buNone/>
            </a:pPr>
            <a:endParaRPr lang="en-US" sz="3600" dirty="0">
              <a:latin typeface="Times New Roman"/>
              <a:ea typeface="Times New Roman"/>
            </a:endParaRPr>
          </a:p>
          <a:p>
            <a:pPr marL="0" indent="0" algn="ctr">
              <a:spcBef>
                <a:spcPts val="0"/>
              </a:spcBef>
              <a:buNone/>
            </a:pPr>
            <a:endParaRPr lang="en-US" sz="3600" dirty="0" smtClean="0">
              <a:latin typeface="Times New Roman"/>
              <a:ea typeface="Times New Roman"/>
            </a:endParaRPr>
          </a:p>
          <a:p>
            <a:pPr marL="0" indent="0" algn="ctr">
              <a:spcBef>
                <a:spcPts val="0"/>
              </a:spcBef>
              <a:buNone/>
            </a:pPr>
            <a:r>
              <a:rPr lang="en-US" sz="3600" dirty="0" smtClean="0">
                <a:latin typeface="Times New Roman"/>
                <a:ea typeface="Times New Roman"/>
              </a:rPr>
              <a:t>ALL </a:t>
            </a:r>
            <a:r>
              <a:rPr lang="en-US" sz="3600" dirty="0">
                <a:latin typeface="Times New Roman"/>
                <a:ea typeface="Times New Roman"/>
              </a:rPr>
              <a:t>THE NUMBERS PAINT A WHOLE PICTURE</a:t>
            </a:r>
          </a:p>
          <a:p>
            <a:pPr marL="0" indent="0">
              <a:buNone/>
            </a:pPr>
            <a:endParaRPr lang="en-US" dirty="0"/>
          </a:p>
        </p:txBody>
      </p:sp>
      <p:pic>
        <p:nvPicPr>
          <p:cNvPr id="2050" name="Picture 2" descr="http://www.ibiblio.org/wm/paint/auth/vinci/joconde/joco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5709"/>
            <a:ext cx="4019550" cy="62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31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3992562"/>
          </a:xfrm>
        </p:spPr>
        <p:txBody>
          <a:bodyPr/>
          <a:lstStyle/>
          <a:p>
            <a:pPr algn="ctr"/>
            <a:r>
              <a:rPr lang="en-US" sz="9600" dirty="0"/>
              <a:t>OR</a:t>
            </a:r>
            <a:r>
              <a:rPr lang="en-US" dirty="0"/>
              <a:t/>
            </a:r>
            <a:br>
              <a:rPr lang="en-US" dirty="0"/>
            </a:br>
            <a:endParaRPr lang="en-US" dirty="0"/>
          </a:p>
        </p:txBody>
      </p:sp>
      <p:sp>
        <p:nvSpPr>
          <p:cNvPr id="3" name="Content Placeholder 2"/>
          <p:cNvSpPr>
            <a:spLocks noGrp="1"/>
          </p:cNvSpPr>
          <p:nvPr>
            <p:ph sz="quarter" idx="13"/>
          </p:nvPr>
        </p:nvSpPr>
        <p:spPr>
          <a:xfrm flipV="1">
            <a:off x="609600" y="5714999"/>
            <a:ext cx="7924800" cy="45719"/>
          </a:xfrm>
        </p:spPr>
        <p:txBody>
          <a:bodyPr>
            <a:normAutofit fontScale="25000" lnSpcReduction="20000"/>
          </a:bodyPr>
          <a:lstStyle/>
          <a:p>
            <a:endParaRPr lang="en-US"/>
          </a:p>
        </p:txBody>
      </p:sp>
    </p:spTree>
    <p:extLst>
      <p:ext uri="{BB962C8B-B14F-4D97-AF65-F5344CB8AC3E}">
        <p14:creationId xmlns:p14="http://schemas.microsoft.com/office/powerpoint/2010/main" val="390670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THE CDC LOVES TO USE FLORIDA AS AN EXAMPLE OF RISING MOTORCYCLE FATLAITIES AFTER </a:t>
            </a:r>
            <a:r>
              <a:rPr lang="en-US" sz="2800" dirty="0" smtClean="0"/>
              <a:t>REPEAL </a:t>
            </a:r>
            <a:r>
              <a:rPr lang="en-US" sz="2800" dirty="0"/>
              <a:t>OF MANDATORY HELMET </a:t>
            </a:r>
            <a:r>
              <a:rPr lang="en-US" sz="2800" dirty="0" smtClean="0"/>
              <a:t>LAWS</a:t>
            </a:r>
            <a:endParaRPr lang="en-US" sz="2800" dirty="0"/>
          </a:p>
        </p:txBody>
      </p:sp>
      <p:sp>
        <p:nvSpPr>
          <p:cNvPr id="3" name="Content Placeholder 2"/>
          <p:cNvSpPr>
            <a:spLocks noGrp="1"/>
          </p:cNvSpPr>
          <p:nvPr>
            <p:ph sz="quarter" idx="13"/>
          </p:nvPr>
        </p:nvSpPr>
        <p:spPr/>
        <p:txBody>
          <a:bodyPr/>
          <a:lstStyle/>
          <a:p>
            <a:pPr marL="0" indent="0" algn="ctr">
              <a:spcBef>
                <a:spcPts val="0"/>
              </a:spcBef>
              <a:buNone/>
            </a:pPr>
            <a:r>
              <a:rPr lang="en-US" sz="3600" dirty="0" smtClean="0">
                <a:solidFill>
                  <a:srgbClr val="FF0000"/>
                </a:solidFill>
                <a:latin typeface="Times New Roman"/>
                <a:ea typeface="Times New Roman"/>
              </a:rPr>
              <a:t>HOWEVER</a:t>
            </a:r>
          </a:p>
          <a:p>
            <a:pPr marL="0" indent="0" algn="ctr">
              <a:spcBef>
                <a:spcPts val="0"/>
              </a:spcBef>
              <a:buNone/>
            </a:pPr>
            <a:r>
              <a:rPr lang="en-US" sz="2800" dirty="0">
                <a:latin typeface="Times New Roman"/>
                <a:ea typeface="Times New Roman"/>
              </a:rPr>
              <a:t>According to Florida’s Department of Highway Safety &amp; Motor Vehicles’ report </a:t>
            </a:r>
            <a:r>
              <a:rPr lang="en-US" sz="2800" i="1" dirty="0">
                <a:latin typeface="Times New Roman"/>
                <a:ea typeface="Times New Roman"/>
              </a:rPr>
              <a:t>Traffic Safety Facts, October 2010: </a:t>
            </a:r>
            <a:r>
              <a:rPr lang="en-US" sz="2800" i="1" dirty="0" smtClean="0">
                <a:latin typeface="Times New Roman"/>
                <a:ea typeface="Times New Roman"/>
              </a:rPr>
              <a:t>Motorcycle</a:t>
            </a:r>
          </a:p>
          <a:p>
            <a:pPr marL="571500" lvl="0" indent="-571500">
              <a:spcBef>
                <a:spcPts val="0"/>
              </a:spcBef>
              <a:buFont typeface="+mj-lt"/>
              <a:buAutoNum type="romanUcPeriod"/>
            </a:pPr>
            <a:r>
              <a:rPr lang="en-US" sz="2800" dirty="0"/>
              <a:t>Between 2000 and 2009 motorcycle fatalities increased by 63.4%.</a:t>
            </a:r>
          </a:p>
          <a:p>
            <a:pPr marL="571500" lvl="0" indent="-571500">
              <a:spcBef>
                <a:spcPts val="0"/>
              </a:spcBef>
              <a:buFont typeface="+mj-lt"/>
              <a:buAutoNum type="romanUcPeriod"/>
            </a:pPr>
            <a:r>
              <a:rPr lang="en-US" sz="2800" dirty="0"/>
              <a:t>Between 2000 and 2009 motorcycle registrations increased by 102.4%.</a:t>
            </a:r>
          </a:p>
          <a:p>
            <a:pPr marL="0" indent="0" algn="ctr">
              <a:spcBef>
                <a:spcPts val="0"/>
              </a:spcBef>
              <a:buNone/>
            </a:pPr>
            <a:endParaRPr lang="en-US" sz="2800" dirty="0">
              <a:solidFill>
                <a:srgbClr val="FF0000"/>
              </a:solidFill>
              <a:latin typeface="Times New Roman"/>
              <a:ea typeface="Times New Roman"/>
            </a:endParaRPr>
          </a:p>
          <a:p>
            <a:pPr algn="ctr"/>
            <a:endParaRPr lang="en-US" dirty="0"/>
          </a:p>
        </p:txBody>
      </p:sp>
    </p:spTree>
    <p:extLst>
      <p:ext uri="{BB962C8B-B14F-4D97-AF65-F5344CB8AC3E}">
        <p14:creationId xmlns:p14="http://schemas.microsoft.com/office/powerpoint/2010/main" val="9149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marL="0" marR="0" algn="ctr">
              <a:spcBef>
                <a:spcPts val="0"/>
              </a:spcBef>
              <a:spcAft>
                <a:spcPts val="600"/>
              </a:spcAft>
            </a:pPr>
            <a:r>
              <a:rPr lang="en-US" sz="3200" dirty="0">
                <a:latin typeface="Times New Roman"/>
                <a:ea typeface="Times New Roman"/>
              </a:rPr>
              <a:t>CDC STUDY PAGE </a:t>
            </a:r>
            <a:r>
              <a:rPr lang="en-US" sz="3200" dirty="0" smtClean="0">
                <a:latin typeface="Times New Roman"/>
                <a:ea typeface="Times New Roman"/>
              </a:rPr>
              <a:t>6</a:t>
            </a:r>
            <a:endParaRPr lang="en-US" dirty="0"/>
          </a:p>
        </p:txBody>
      </p:sp>
      <p:sp>
        <p:nvSpPr>
          <p:cNvPr id="3" name="Content Placeholder 2"/>
          <p:cNvSpPr>
            <a:spLocks noGrp="1"/>
          </p:cNvSpPr>
          <p:nvPr>
            <p:ph sz="quarter" idx="13"/>
          </p:nvPr>
        </p:nvSpPr>
        <p:spPr/>
        <p:txBody>
          <a:bodyPr/>
          <a:lstStyle/>
          <a:p>
            <a:pPr marL="0" marR="0" indent="0" algn="ctr">
              <a:buNone/>
            </a:pPr>
            <a:r>
              <a:rPr lang="en-US" sz="2800" dirty="0">
                <a:latin typeface="Times New Roman"/>
                <a:ea typeface="Times New Roman"/>
              </a:rPr>
              <a:t>“People who do not wear helmets are more likely to be</a:t>
            </a:r>
          </a:p>
          <a:p>
            <a:pPr marL="0" marR="0" indent="0" algn="ctr">
              <a:buNone/>
            </a:pPr>
            <a:r>
              <a:rPr lang="en-US" sz="2800" dirty="0">
                <a:latin typeface="Times New Roman"/>
                <a:ea typeface="Times New Roman"/>
              </a:rPr>
              <a:t>killed in a crash.  Forty-one percent of motorcycle</a:t>
            </a:r>
          </a:p>
          <a:p>
            <a:pPr marL="0" marR="0" indent="0" algn="ctr">
              <a:buNone/>
            </a:pPr>
            <a:r>
              <a:rPr lang="en-US" sz="2800" dirty="0">
                <a:latin typeface="Times New Roman"/>
                <a:ea typeface="Times New Roman"/>
              </a:rPr>
              <a:t>operators and 51% of motorcycle passengers who died</a:t>
            </a:r>
          </a:p>
          <a:p>
            <a:pPr marL="0" marR="0" indent="0" algn="ctr">
              <a:buNone/>
            </a:pPr>
            <a:r>
              <a:rPr lang="en-US" sz="2800" dirty="0">
                <a:latin typeface="Times New Roman"/>
                <a:ea typeface="Times New Roman"/>
              </a:rPr>
              <a:t>in 2008 were not wearing a helmet.”</a:t>
            </a:r>
          </a:p>
          <a:p>
            <a:endParaRPr lang="en-US" dirty="0"/>
          </a:p>
        </p:txBody>
      </p:sp>
    </p:spTree>
    <p:extLst>
      <p:ext uri="{BB962C8B-B14F-4D97-AF65-F5344CB8AC3E}">
        <p14:creationId xmlns:p14="http://schemas.microsoft.com/office/powerpoint/2010/main" val="2239549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600"/>
              </a:spcAft>
            </a:pPr>
            <a:r>
              <a:rPr lang="en-US" sz="3200" dirty="0">
                <a:latin typeface="Times New Roman"/>
                <a:ea typeface="Times New Roman"/>
              </a:rPr>
              <a:t>CDC STUDY PAGE 6 </a:t>
            </a:r>
            <a:r>
              <a:rPr lang="en-US" sz="3200" dirty="0">
                <a:solidFill>
                  <a:srgbClr val="FF0000"/>
                </a:solidFill>
                <a:latin typeface="Times New Roman"/>
                <a:ea typeface="Times New Roman"/>
              </a:rPr>
              <a:t>(RESTATED)</a:t>
            </a:r>
            <a:r>
              <a:rPr lang="en-US" sz="2400" dirty="0">
                <a:latin typeface="Times New Roman"/>
                <a:ea typeface="Times New Roman"/>
              </a:rPr>
              <a:t/>
            </a:r>
            <a:br>
              <a:rPr lang="en-US" sz="2400" dirty="0">
                <a:latin typeface="Times New Roman"/>
                <a:ea typeface="Times New Roman"/>
              </a:rPr>
            </a:br>
            <a:endParaRPr lang="en-US" dirty="0"/>
          </a:p>
        </p:txBody>
      </p:sp>
      <p:sp>
        <p:nvSpPr>
          <p:cNvPr id="3" name="Content Placeholder 2"/>
          <p:cNvSpPr>
            <a:spLocks noGrp="1"/>
          </p:cNvSpPr>
          <p:nvPr>
            <p:ph sz="quarter" idx="13"/>
          </p:nvPr>
        </p:nvSpPr>
        <p:spPr/>
        <p:txBody>
          <a:bodyPr/>
          <a:lstStyle/>
          <a:p>
            <a:pPr marL="0" marR="0" indent="0" algn="ctr">
              <a:buNone/>
            </a:pPr>
            <a:r>
              <a:rPr lang="en-US" sz="2800" dirty="0">
                <a:latin typeface="Times New Roman"/>
                <a:ea typeface="Times New Roman"/>
              </a:rPr>
              <a:t>“</a:t>
            </a:r>
            <a:r>
              <a:rPr lang="en-US" sz="2800">
                <a:latin typeface="Times New Roman"/>
                <a:ea typeface="Times New Roman"/>
              </a:rPr>
              <a:t>People </a:t>
            </a:r>
            <a:r>
              <a:rPr lang="en-US" sz="2800" smtClean="0">
                <a:latin typeface="Times New Roman"/>
                <a:ea typeface="Times New Roman"/>
              </a:rPr>
              <a:t>who </a:t>
            </a:r>
            <a:r>
              <a:rPr lang="en-US" sz="2800" dirty="0">
                <a:latin typeface="Times New Roman"/>
                <a:ea typeface="Times New Roman"/>
              </a:rPr>
              <a:t>wear helmets are more likely to be</a:t>
            </a:r>
          </a:p>
          <a:p>
            <a:pPr marL="0" marR="0" indent="0" algn="ctr">
              <a:buNone/>
            </a:pPr>
            <a:r>
              <a:rPr lang="en-US" sz="2800" dirty="0">
                <a:latin typeface="Times New Roman"/>
                <a:ea typeface="Times New Roman"/>
              </a:rPr>
              <a:t>killed in a crash.  59% percent of motorcycle</a:t>
            </a:r>
          </a:p>
          <a:p>
            <a:pPr marL="0" marR="0" indent="0" algn="ctr">
              <a:buNone/>
            </a:pPr>
            <a:r>
              <a:rPr lang="en-US" sz="2800" dirty="0">
                <a:latin typeface="Times New Roman"/>
                <a:ea typeface="Times New Roman"/>
              </a:rPr>
              <a:t>operators and 49% of motorcycle passengers who died</a:t>
            </a:r>
          </a:p>
          <a:p>
            <a:pPr marL="0" marR="0" indent="0" algn="ctr">
              <a:buNone/>
            </a:pPr>
            <a:r>
              <a:rPr lang="en-US" sz="2800" dirty="0">
                <a:latin typeface="Times New Roman"/>
                <a:ea typeface="Times New Roman"/>
              </a:rPr>
              <a:t>in 2008 </a:t>
            </a:r>
            <a:r>
              <a:rPr lang="en-US" sz="2800" b="1" u="sng" dirty="0">
                <a:latin typeface="Times New Roman"/>
                <a:ea typeface="Times New Roman"/>
              </a:rPr>
              <a:t>were</a:t>
            </a:r>
            <a:r>
              <a:rPr lang="en-US" sz="2800" dirty="0">
                <a:latin typeface="Times New Roman"/>
                <a:ea typeface="Times New Roman"/>
              </a:rPr>
              <a:t> wearing a helmet.”</a:t>
            </a:r>
          </a:p>
          <a:p>
            <a:endParaRPr lang="en-US" dirty="0"/>
          </a:p>
        </p:txBody>
      </p:sp>
    </p:spTree>
    <p:extLst>
      <p:ext uri="{BB962C8B-B14F-4D97-AF65-F5344CB8AC3E}">
        <p14:creationId xmlns:p14="http://schemas.microsoft.com/office/powerpoint/2010/main" val="368749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THE FATALITY STATISTICS USED BY </a:t>
            </a:r>
            <a:r>
              <a:rPr lang="en-US" sz="2400" dirty="0">
                <a:latin typeface="Times New Roman"/>
                <a:ea typeface="Times New Roman"/>
              </a:rPr>
              <a:t/>
            </a:r>
            <a:br>
              <a:rPr lang="en-US" sz="2400" dirty="0">
                <a:latin typeface="Times New Roman"/>
                <a:ea typeface="Times New Roman"/>
              </a:rPr>
            </a:br>
            <a:r>
              <a:rPr lang="en-US" sz="3200" dirty="0">
                <a:latin typeface="Times New Roman"/>
                <a:ea typeface="Times New Roman"/>
              </a:rPr>
              <a:t>THE CDC ARE </a:t>
            </a:r>
            <a:r>
              <a:rPr lang="en-US" sz="3200" dirty="0" smtClean="0">
                <a:latin typeface="Times New Roman"/>
                <a:ea typeface="Times New Roman"/>
              </a:rPr>
              <a:t>MEANINGLESS</a:t>
            </a:r>
            <a:endParaRPr lang="en-US" dirty="0"/>
          </a:p>
        </p:txBody>
      </p:sp>
      <p:sp>
        <p:nvSpPr>
          <p:cNvPr id="3" name="Content Placeholder 2"/>
          <p:cNvSpPr>
            <a:spLocks noGrp="1"/>
          </p:cNvSpPr>
          <p:nvPr>
            <p:ph sz="quarter" idx="13"/>
          </p:nvPr>
        </p:nvSpPr>
        <p:spPr/>
        <p:txBody>
          <a:bodyPr>
            <a:normAutofit fontScale="92500" lnSpcReduction="10000"/>
          </a:bodyPr>
          <a:lstStyle/>
          <a:p>
            <a:pPr lvl="0">
              <a:buFont typeface="+mj-lt"/>
              <a:buAutoNum type="romanUcPeriod"/>
            </a:pPr>
            <a:r>
              <a:rPr lang="en-US" sz="2400" dirty="0">
                <a:latin typeface="Times New Roman"/>
                <a:ea typeface="Times New Roman"/>
              </a:rPr>
              <a:t>For the non-helmeted fatalities that died of trauma to internal organs, the fact that they were not wearing a helmet is irrelevant.  </a:t>
            </a:r>
          </a:p>
          <a:p>
            <a:pPr lvl="0">
              <a:buFont typeface="+mj-lt"/>
              <a:buAutoNum type="romanUcPeriod"/>
            </a:pPr>
            <a:r>
              <a:rPr lang="en-US" sz="2400" dirty="0" smtClean="0">
                <a:latin typeface="Times New Roman"/>
                <a:ea typeface="Times New Roman"/>
              </a:rPr>
              <a:t>There is no way to tell whether a non-helmeted rider who died of a head injury would have survived had they worn a helmet. </a:t>
            </a:r>
          </a:p>
          <a:p>
            <a:pPr lvl="0">
              <a:buFont typeface="+mj-lt"/>
              <a:buAutoNum type="romanUcPeriod"/>
            </a:pPr>
            <a:r>
              <a:rPr lang="en-US" sz="2400" dirty="0" smtClean="0">
                <a:latin typeface="Times New Roman"/>
                <a:ea typeface="Times New Roman"/>
              </a:rPr>
              <a:t>It </a:t>
            </a:r>
            <a:r>
              <a:rPr lang="en-US" sz="2400" dirty="0">
                <a:latin typeface="Times New Roman"/>
                <a:ea typeface="Times New Roman"/>
              </a:rPr>
              <a:t>never analyzes cause of </a:t>
            </a:r>
            <a:r>
              <a:rPr lang="en-US" sz="2400" dirty="0" smtClean="0">
                <a:latin typeface="Times New Roman"/>
                <a:ea typeface="Times New Roman"/>
              </a:rPr>
              <a:t>death</a:t>
            </a:r>
            <a:r>
              <a:rPr lang="en-US" sz="2400" dirty="0">
                <a:latin typeface="Times New Roman"/>
                <a:ea typeface="Times New Roman"/>
              </a:rPr>
              <a:t> </a:t>
            </a:r>
            <a:endParaRPr lang="en-US" sz="2400" dirty="0" smtClean="0">
              <a:latin typeface="Times New Roman"/>
              <a:ea typeface="Times New Roman"/>
            </a:endParaRPr>
          </a:p>
          <a:p>
            <a:pPr lvl="0">
              <a:buFont typeface="+mj-lt"/>
              <a:buAutoNum type="romanUcPeriod"/>
            </a:pPr>
            <a:r>
              <a:rPr lang="en-US" sz="2400" dirty="0" smtClean="0">
                <a:latin typeface="Times New Roman"/>
                <a:ea typeface="Times New Roman"/>
              </a:rPr>
              <a:t>We know that the CDC has admitted that with deaths </a:t>
            </a:r>
            <a:r>
              <a:rPr lang="en-US" sz="2400" dirty="0" smtClean="0">
                <a:latin typeface="Times New Roman" pitchFamily="18" charset="0"/>
                <a:ea typeface="Times New Roman"/>
                <a:cs typeface="Times New Roman" pitchFamily="18" charset="0"/>
              </a:rPr>
              <a:t>“</a:t>
            </a:r>
            <a:r>
              <a:rPr lang="en-US" sz="2400" dirty="0">
                <a:latin typeface="Times New Roman" pitchFamily="18" charset="0"/>
                <a:cs typeface="Times New Roman" pitchFamily="18" charset="0"/>
              </a:rPr>
              <a:t>there are usually multiple injuries and the primary body part affected is often difficult to </a:t>
            </a:r>
            <a:r>
              <a:rPr lang="en-US" sz="2400">
                <a:latin typeface="Times New Roman" pitchFamily="18" charset="0"/>
                <a:cs typeface="Times New Roman" pitchFamily="18" charset="0"/>
              </a:rPr>
              <a:t>determine</a:t>
            </a:r>
            <a:r>
              <a:rPr lang="en-US" sz="2400" smtClean="0">
                <a:latin typeface="Times New Roman" pitchFamily="18" charset="0"/>
                <a:cs typeface="Times New Roman" pitchFamily="18" charset="0"/>
              </a:rPr>
              <a:t>.”</a:t>
            </a:r>
          </a:p>
          <a:p>
            <a:pPr lvl="0">
              <a:buFont typeface="+mj-lt"/>
              <a:buAutoNum type="romanUcPeriod"/>
            </a:pPr>
            <a:r>
              <a:rPr lang="en-US" sz="2400" smtClean="0">
                <a:latin typeface="Times New Roman"/>
                <a:ea typeface="Times New Roman"/>
              </a:rPr>
              <a:t>The </a:t>
            </a:r>
            <a:r>
              <a:rPr lang="en-US" sz="2400" dirty="0">
                <a:latin typeface="Times New Roman"/>
                <a:ea typeface="Times New Roman"/>
              </a:rPr>
              <a:t>study fails to compare these statistics to actual motorcycle registrations. </a:t>
            </a:r>
          </a:p>
          <a:p>
            <a:endParaRPr lang="en-US" dirty="0"/>
          </a:p>
        </p:txBody>
      </p:sp>
    </p:spTree>
    <p:extLst>
      <p:ext uri="{BB962C8B-B14F-4D97-AF65-F5344CB8AC3E}">
        <p14:creationId xmlns:p14="http://schemas.microsoft.com/office/powerpoint/2010/main" val="30149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THE PUBLIC COST ARGUMENT</a:t>
            </a:r>
            <a:r>
              <a:rPr lang="en-US" sz="2400" dirty="0">
                <a:latin typeface="Times New Roman"/>
                <a:ea typeface="Times New Roman"/>
              </a:rPr>
              <a:t/>
            </a:r>
            <a:br>
              <a:rPr lang="en-US" sz="2400" dirty="0">
                <a:latin typeface="Times New Roman"/>
                <a:ea typeface="Times New Roman"/>
              </a:rPr>
            </a:br>
            <a:endParaRPr lang="en-US" dirty="0"/>
          </a:p>
        </p:txBody>
      </p:sp>
      <p:sp>
        <p:nvSpPr>
          <p:cNvPr id="3" name="Content Placeholder 2"/>
          <p:cNvSpPr>
            <a:spLocks noGrp="1"/>
          </p:cNvSpPr>
          <p:nvPr>
            <p:ph sz="quarter" idx="13"/>
          </p:nvPr>
        </p:nvSpPr>
        <p:spPr/>
        <p:txBody>
          <a:bodyPr/>
          <a:lstStyle/>
          <a:p>
            <a:pPr marL="0" indent="0">
              <a:buNone/>
            </a:pPr>
            <a:r>
              <a:rPr lang="en-US" sz="2000" dirty="0"/>
              <a:t>The second argument of the CDC study is that forcing all motorcyclists to wear a helmet would save money.  On page 21 under “Quick Facts” the CDC study makes two assertions without giving us any analysis as to how they came to these conclusions.</a:t>
            </a:r>
          </a:p>
          <a:p>
            <a:endParaRPr lang="en-US" sz="2000" dirty="0" smtClean="0"/>
          </a:p>
          <a:p>
            <a:pPr marL="400050" lvl="0" indent="-400050">
              <a:buFont typeface="+mj-lt"/>
              <a:buAutoNum type="romanUcPeriod"/>
            </a:pPr>
            <a:r>
              <a:rPr lang="en-US" sz="2000" dirty="0">
                <a:latin typeface="Times New Roman"/>
                <a:ea typeface="Times New Roman"/>
              </a:rPr>
              <a:t>The United States saved $3 billion due to helmet use in 2010.</a:t>
            </a:r>
          </a:p>
          <a:p>
            <a:pPr marL="400050" indent="-400050">
              <a:buFont typeface="+mj-lt"/>
              <a:buAutoNum type="romanUcPeriod"/>
            </a:pPr>
            <a:endParaRPr lang="en-US" sz="2000" dirty="0" smtClean="0"/>
          </a:p>
          <a:p>
            <a:pPr marL="400050" lvl="0" indent="-400050">
              <a:buFont typeface="+mj-lt"/>
              <a:buAutoNum type="romanUcPeriod"/>
            </a:pPr>
            <a:r>
              <a:rPr lang="en-US" sz="2000" dirty="0">
                <a:latin typeface="Times New Roman"/>
                <a:ea typeface="Times New Roman"/>
              </a:rPr>
              <a:t>The United States could have saved an additional $1.4 billion in 2010 if all motorcyclists had worn helmets.</a:t>
            </a:r>
          </a:p>
          <a:p>
            <a:endParaRPr lang="en-US" dirty="0"/>
          </a:p>
        </p:txBody>
      </p:sp>
    </p:spTree>
    <p:extLst>
      <p:ext uri="{BB962C8B-B14F-4D97-AF65-F5344CB8AC3E}">
        <p14:creationId xmlns:p14="http://schemas.microsoft.com/office/powerpoint/2010/main" val="6167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LET’S SEE WHAT HAPPENS WHEN WE LOOK AT THIS CRITICALLY </a:t>
            </a:r>
            <a:endParaRPr lang="en-US" dirty="0"/>
          </a:p>
        </p:txBody>
      </p:sp>
      <p:sp>
        <p:nvSpPr>
          <p:cNvPr id="3" name="Content Placeholder 2"/>
          <p:cNvSpPr>
            <a:spLocks noGrp="1"/>
          </p:cNvSpPr>
          <p:nvPr>
            <p:ph sz="quarter" idx="13"/>
          </p:nvPr>
        </p:nvSpPr>
        <p:spPr/>
        <p:txBody>
          <a:bodyPr/>
          <a:lstStyle/>
          <a:p>
            <a:pPr marL="0" indent="0">
              <a:spcBef>
                <a:spcPts val="0"/>
              </a:spcBef>
              <a:buNone/>
            </a:pPr>
            <a:endParaRPr lang="en-US" sz="2800" dirty="0">
              <a:latin typeface="Times New Roman"/>
              <a:ea typeface="Times New Roman"/>
            </a:endParaRPr>
          </a:p>
          <a:p>
            <a:pPr marL="0" indent="0">
              <a:spcBef>
                <a:spcPts val="0"/>
              </a:spcBef>
              <a:buNone/>
            </a:pPr>
            <a:r>
              <a:rPr lang="en-US" sz="2800" dirty="0">
                <a:latin typeface="Times New Roman"/>
                <a:ea typeface="Times New Roman"/>
              </a:rPr>
              <a:t>If states that allow adults to make their own choice </a:t>
            </a:r>
            <a:r>
              <a:rPr lang="en-US" sz="2800" dirty="0" smtClean="0">
                <a:latin typeface="Times New Roman"/>
                <a:ea typeface="Times New Roman"/>
              </a:rPr>
              <a:t>have higher costs </a:t>
            </a:r>
            <a:r>
              <a:rPr lang="en-US" sz="2800" dirty="0">
                <a:latin typeface="Times New Roman"/>
                <a:ea typeface="Times New Roman"/>
              </a:rPr>
              <a:t>we would expect to see that reflected in motor vehicle </a:t>
            </a:r>
            <a:r>
              <a:rPr lang="en-US" sz="2800" dirty="0" smtClean="0">
                <a:latin typeface="Times New Roman"/>
                <a:ea typeface="Times New Roman"/>
              </a:rPr>
              <a:t>insurance </a:t>
            </a:r>
            <a:r>
              <a:rPr lang="en-US" sz="2800" dirty="0">
                <a:latin typeface="Times New Roman"/>
                <a:ea typeface="Times New Roman"/>
              </a:rPr>
              <a:t>rates since we know that the costs borne by the insurance </a:t>
            </a:r>
            <a:r>
              <a:rPr lang="en-US" sz="2800" dirty="0" smtClean="0">
                <a:latin typeface="Times New Roman"/>
                <a:ea typeface="Times New Roman"/>
              </a:rPr>
              <a:t>industry </a:t>
            </a:r>
            <a:r>
              <a:rPr lang="en-US" sz="2800" dirty="0">
                <a:latin typeface="Times New Roman"/>
                <a:ea typeface="Times New Roman"/>
              </a:rPr>
              <a:t>are passed on to the consumer by </a:t>
            </a:r>
            <a:r>
              <a:rPr lang="en-US" sz="2800" dirty="0" smtClean="0">
                <a:latin typeface="Times New Roman"/>
                <a:ea typeface="Times New Roman"/>
              </a:rPr>
              <a:t>way of </a:t>
            </a:r>
            <a:r>
              <a:rPr lang="en-US" sz="2800" dirty="0">
                <a:latin typeface="Times New Roman"/>
                <a:ea typeface="Times New Roman"/>
              </a:rPr>
              <a:t>insurance rates.  </a:t>
            </a:r>
          </a:p>
          <a:p>
            <a:endParaRPr lang="en-US" dirty="0"/>
          </a:p>
        </p:txBody>
      </p:sp>
    </p:spTree>
    <p:extLst>
      <p:ext uri="{BB962C8B-B14F-4D97-AF65-F5344CB8AC3E}">
        <p14:creationId xmlns:p14="http://schemas.microsoft.com/office/powerpoint/2010/main" val="3598044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THE TOP 5 MOST EXPENSIVE STATES FOR MOTORVEHICLE INSURANCE</a:t>
            </a:r>
          </a:p>
        </p:txBody>
      </p:sp>
      <p:sp>
        <p:nvSpPr>
          <p:cNvPr id="3" name="Content Placeholder 2"/>
          <p:cNvSpPr>
            <a:spLocks noGrp="1"/>
          </p:cNvSpPr>
          <p:nvPr>
            <p:ph sz="quarter" idx="13"/>
          </p:nvPr>
        </p:nvSpPr>
        <p:spPr/>
        <p:txBody>
          <a:bodyPr>
            <a:normAutofit lnSpcReduction="10000"/>
          </a:bodyPr>
          <a:lstStyle/>
          <a:p>
            <a:r>
              <a:rPr lang="en-US" sz="2800" dirty="0"/>
              <a:t>Louisiana (Universal Helmet Law)</a:t>
            </a:r>
          </a:p>
          <a:p>
            <a:r>
              <a:rPr lang="en-US" sz="2800" dirty="0"/>
              <a:t>Oklahoma (Choice)</a:t>
            </a:r>
          </a:p>
          <a:p>
            <a:r>
              <a:rPr lang="en-US" sz="2800" dirty="0"/>
              <a:t>Michigan (Universal Helmet Law at Time of Study)</a:t>
            </a:r>
          </a:p>
          <a:p>
            <a:r>
              <a:rPr lang="en-US" sz="2800" dirty="0"/>
              <a:t>West Virginia (Universal Helmet Law)</a:t>
            </a:r>
          </a:p>
          <a:p>
            <a:r>
              <a:rPr lang="en-US" sz="2800" dirty="0"/>
              <a:t>Washington DC (Universal Helmet Law)</a:t>
            </a:r>
          </a:p>
          <a:p>
            <a:pPr marL="0" indent="0">
              <a:buNone/>
            </a:pPr>
            <a:r>
              <a:rPr lang="en-US" sz="2800" dirty="0"/>
              <a:t> </a:t>
            </a:r>
          </a:p>
          <a:p>
            <a:pPr marL="0" indent="0" algn="ctr">
              <a:buNone/>
            </a:pPr>
            <a:r>
              <a:rPr lang="en-US" sz="2800" dirty="0"/>
              <a:t>(Insure.com)</a:t>
            </a:r>
          </a:p>
          <a:p>
            <a:endParaRPr lang="en-US" dirty="0"/>
          </a:p>
        </p:txBody>
      </p:sp>
    </p:spTree>
    <p:extLst>
      <p:ext uri="{BB962C8B-B14F-4D97-AF65-F5344CB8AC3E}">
        <p14:creationId xmlns:p14="http://schemas.microsoft.com/office/powerpoint/2010/main" val="20028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TOP 5 LEAST EXPENSIVE STATES </a:t>
            </a:r>
            <a:br>
              <a:rPr lang="en-US" dirty="0"/>
            </a:br>
            <a:r>
              <a:rPr lang="en-US" dirty="0"/>
              <a:t>FOR MOTOR VEHICLE </a:t>
            </a:r>
            <a:r>
              <a:rPr lang="en-US" dirty="0" smtClean="0"/>
              <a:t>INSURANCE</a:t>
            </a:r>
            <a:endParaRPr lang="en-US" dirty="0"/>
          </a:p>
        </p:txBody>
      </p:sp>
      <p:sp>
        <p:nvSpPr>
          <p:cNvPr id="3" name="Content Placeholder 2"/>
          <p:cNvSpPr>
            <a:spLocks noGrp="1"/>
          </p:cNvSpPr>
          <p:nvPr>
            <p:ph sz="quarter" idx="13"/>
          </p:nvPr>
        </p:nvSpPr>
        <p:spPr/>
        <p:txBody>
          <a:bodyPr/>
          <a:lstStyle/>
          <a:p>
            <a:r>
              <a:rPr lang="en-US" sz="3200" dirty="0"/>
              <a:t>Maine (Choice)</a:t>
            </a:r>
          </a:p>
          <a:p>
            <a:r>
              <a:rPr lang="en-US" sz="3200" dirty="0"/>
              <a:t>Iowa (Choice)</a:t>
            </a:r>
          </a:p>
          <a:p>
            <a:r>
              <a:rPr lang="en-US" sz="3200" dirty="0"/>
              <a:t>Wisconsin (Choice)</a:t>
            </a:r>
          </a:p>
          <a:p>
            <a:r>
              <a:rPr lang="en-US" sz="3200" dirty="0"/>
              <a:t>Idaho (Choice)</a:t>
            </a:r>
          </a:p>
          <a:p>
            <a:r>
              <a:rPr lang="en-US" sz="3200" dirty="0"/>
              <a:t>North Carolina (Universal Helmet law) </a:t>
            </a:r>
          </a:p>
          <a:p>
            <a:endParaRPr lang="en-US" dirty="0"/>
          </a:p>
        </p:txBody>
      </p:sp>
    </p:spTree>
    <p:extLst>
      <p:ext uri="{BB962C8B-B14F-4D97-AF65-F5344CB8AC3E}">
        <p14:creationId xmlns:p14="http://schemas.microsoft.com/office/powerpoint/2010/main" val="42629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600"/>
              </a:spcAft>
            </a:pPr>
            <a:r>
              <a:rPr lang="en-US" sz="3200" dirty="0">
                <a:latin typeface="Times New Roman"/>
                <a:ea typeface="Times New Roman"/>
              </a:rPr>
              <a:t>THE 10 LEAST EXPENSIVE STATES FOR </a:t>
            </a:r>
            <a:r>
              <a:rPr lang="en-US" sz="2400" dirty="0">
                <a:latin typeface="Times New Roman"/>
                <a:ea typeface="Times New Roman"/>
              </a:rPr>
              <a:t/>
            </a:r>
            <a:br>
              <a:rPr lang="en-US" sz="2400" dirty="0">
                <a:latin typeface="Times New Roman"/>
                <a:ea typeface="Times New Roman"/>
              </a:rPr>
            </a:br>
            <a:r>
              <a:rPr lang="en-US" sz="3200" dirty="0">
                <a:latin typeface="Times New Roman"/>
                <a:ea typeface="Times New Roman"/>
              </a:rPr>
              <a:t>MOTOR VEHICLE </a:t>
            </a:r>
            <a:r>
              <a:rPr lang="en-US" sz="3200" dirty="0" smtClean="0">
                <a:latin typeface="Times New Roman"/>
                <a:ea typeface="Times New Roman"/>
              </a:rPr>
              <a:t>INSURANCE</a:t>
            </a:r>
            <a:endParaRPr lang="en-US" dirty="0"/>
          </a:p>
        </p:txBody>
      </p:sp>
      <p:sp>
        <p:nvSpPr>
          <p:cNvPr id="3" name="Content Placeholder 2"/>
          <p:cNvSpPr>
            <a:spLocks noGrp="1"/>
          </p:cNvSpPr>
          <p:nvPr>
            <p:ph sz="quarter" idx="13"/>
          </p:nvPr>
        </p:nvSpPr>
        <p:spPr/>
        <p:txBody>
          <a:bodyPr numCol="2"/>
          <a:lstStyle/>
          <a:p>
            <a:r>
              <a:rPr lang="en-US" sz="2800" dirty="0"/>
              <a:t>Maine (Choice)</a:t>
            </a:r>
          </a:p>
          <a:p>
            <a:r>
              <a:rPr lang="en-US" sz="2800" dirty="0"/>
              <a:t>Iowa (Choice)</a:t>
            </a:r>
          </a:p>
          <a:p>
            <a:r>
              <a:rPr lang="en-US" sz="2800" dirty="0"/>
              <a:t>Wisconsin (Choice)</a:t>
            </a:r>
          </a:p>
          <a:p>
            <a:r>
              <a:rPr lang="en-US" sz="2800" dirty="0"/>
              <a:t>Idaho (Choice)</a:t>
            </a:r>
          </a:p>
          <a:p>
            <a:r>
              <a:rPr lang="en-US" sz="2800" dirty="0"/>
              <a:t>North Carolina (Universal Helmet law) </a:t>
            </a:r>
          </a:p>
          <a:p>
            <a:r>
              <a:rPr lang="en-US" sz="2800" dirty="0"/>
              <a:t>Vermont (Universal Helmet Law)</a:t>
            </a:r>
          </a:p>
          <a:p>
            <a:r>
              <a:rPr lang="en-US" sz="2800" dirty="0"/>
              <a:t>Ohio (Choice)</a:t>
            </a:r>
          </a:p>
          <a:p>
            <a:r>
              <a:rPr lang="en-US" sz="2800" dirty="0"/>
              <a:t>South Carolina (Choice)</a:t>
            </a:r>
          </a:p>
          <a:p>
            <a:r>
              <a:rPr lang="en-US" sz="2800" dirty="0"/>
              <a:t>New Hampshire (Choice)</a:t>
            </a:r>
          </a:p>
          <a:p>
            <a:r>
              <a:rPr lang="en-US" sz="2800" dirty="0"/>
              <a:t>Arizona (Choice)</a:t>
            </a:r>
          </a:p>
          <a:p>
            <a:endParaRPr lang="en-US" dirty="0"/>
          </a:p>
        </p:txBody>
      </p:sp>
    </p:spTree>
    <p:extLst>
      <p:ext uri="{BB962C8B-B14F-4D97-AF65-F5344CB8AC3E}">
        <p14:creationId xmlns:p14="http://schemas.microsoft.com/office/powerpoint/2010/main" val="45630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HEALTH CARE </a:t>
            </a:r>
            <a:r>
              <a:rPr lang="en-US" sz="3200" dirty="0" smtClean="0">
                <a:latin typeface="Times New Roman"/>
                <a:ea typeface="Times New Roman"/>
              </a:rPr>
              <a:t>COSTS</a:t>
            </a:r>
            <a:endParaRPr lang="en-US" dirty="0"/>
          </a:p>
        </p:txBody>
      </p:sp>
      <p:sp>
        <p:nvSpPr>
          <p:cNvPr id="3" name="Content Placeholder 2"/>
          <p:cNvSpPr>
            <a:spLocks noGrp="1"/>
          </p:cNvSpPr>
          <p:nvPr>
            <p:ph sz="quarter" idx="13"/>
          </p:nvPr>
        </p:nvSpPr>
        <p:spPr/>
        <p:txBody>
          <a:bodyPr/>
          <a:lstStyle/>
          <a:p>
            <a:pPr marL="400050" lvl="0" indent="-400050">
              <a:buFont typeface="+mj-lt"/>
              <a:buAutoNum type="romanUcPeriod"/>
            </a:pPr>
            <a:r>
              <a:rPr lang="en-US" sz="2800" dirty="0"/>
              <a:t>In 2010, the Kaiser Family Foundation conducted a study of daily inpatient hospital expenses by state. </a:t>
            </a:r>
          </a:p>
          <a:p>
            <a:pPr marL="400050" lvl="0" indent="-400050">
              <a:buFont typeface="+mj-lt"/>
              <a:buAutoNum type="romanUcPeriod"/>
            </a:pPr>
            <a:r>
              <a:rPr lang="en-US" sz="2800" dirty="0"/>
              <a:t>Of the states that fell into the group that spent the </a:t>
            </a:r>
            <a:r>
              <a:rPr lang="en-US" sz="2800" b="1" i="1" dirty="0"/>
              <a:t>most</a:t>
            </a:r>
            <a:r>
              <a:rPr lang="en-US" sz="2800" dirty="0"/>
              <a:t> on patients, the majority had universal helmet laws.  </a:t>
            </a:r>
          </a:p>
          <a:p>
            <a:pPr marL="400050" lvl="0" indent="-400050">
              <a:buFont typeface="+mj-lt"/>
              <a:buAutoNum type="romanUcPeriod"/>
            </a:pPr>
            <a:r>
              <a:rPr lang="en-US" sz="2800" dirty="0"/>
              <a:t>Of the states that fell into the group that spent the </a:t>
            </a:r>
            <a:r>
              <a:rPr lang="en-US" sz="2800" b="1" i="1" dirty="0"/>
              <a:t>least </a:t>
            </a:r>
            <a:r>
              <a:rPr lang="en-US" sz="2800" dirty="0"/>
              <a:t>on patients, the majority allowed adults to make their own choice with regard to motorcycle helmet use.</a:t>
            </a:r>
          </a:p>
          <a:p>
            <a:pPr marL="400050" indent="-400050">
              <a:buFont typeface="+mj-lt"/>
              <a:buAutoNum type="romanUcPeriod"/>
            </a:pPr>
            <a:endParaRPr lang="en-US" dirty="0"/>
          </a:p>
        </p:txBody>
      </p:sp>
    </p:spTree>
    <p:extLst>
      <p:ext uri="{BB962C8B-B14F-4D97-AF65-F5344CB8AC3E}">
        <p14:creationId xmlns:p14="http://schemas.microsoft.com/office/powerpoint/2010/main" val="21664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313894"/>
          </a:xfrm>
        </p:spPr>
        <p:txBody>
          <a:bodyPr/>
          <a:lstStyle/>
          <a:p>
            <a:pPr algn="ctr"/>
            <a:r>
              <a:rPr lang="en-US" sz="2000" dirty="0">
                <a:latin typeface="Arial Rounded MT Bold" pitchFamily="34" charset="0"/>
              </a:rPr>
              <a:t>PAY NO ATTENTION TO THE MAN </a:t>
            </a:r>
            <a:r>
              <a:rPr lang="en-US" sz="2000" dirty="0" smtClean="0">
                <a:latin typeface="Arial Rounded MT Bold" pitchFamily="34" charset="0"/>
              </a:rPr>
              <a:t>BEHIND </a:t>
            </a:r>
            <a:r>
              <a:rPr lang="en-US" sz="2000" dirty="0">
                <a:latin typeface="Arial Rounded MT Bold" pitchFamily="34" charset="0"/>
              </a:rPr>
              <a:t>THE CURTAIN</a:t>
            </a:r>
            <a:br>
              <a:rPr lang="en-US" sz="2000" dirty="0">
                <a:latin typeface="Arial Rounded MT Bold" pitchFamily="34" charset="0"/>
              </a:rPr>
            </a:br>
            <a:r>
              <a:rPr lang="en-US" sz="2000" dirty="0">
                <a:latin typeface="Arial Rounded MT Bold" pitchFamily="34" charset="0"/>
              </a:rPr>
              <a:t> </a:t>
            </a:r>
            <a:br>
              <a:rPr lang="en-US" sz="2000" dirty="0">
                <a:latin typeface="Arial Rounded MT Bold" pitchFamily="34" charset="0"/>
              </a:rPr>
            </a:br>
            <a:r>
              <a:rPr lang="en-US" sz="2000" dirty="0">
                <a:latin typeface="Arial Rounded MT Bold" pitchFamily="34" charset="0"/>
              </a:rPr>
              <a:t>(The Wizard of Oz </a:t>
            </a:r>
            <a:r>
              <a:rPr lang="en-US" sz="2000" dirty="0" smtClean="0">
                <a:latin typeface="Arial Rounded MT Bold" pitchFamily="34" charset="0"/>
              </a:rPr>
              <a:t>-1939</a:t>
            </a:r>
            <a:r>
              <a:rPr lang="en-US" dirty="0">
                <a:latin typeface="Arial Rounded MT Bold" pitchFamily="34" charset="0"/>
              </a:rPr>
              <a:t>)</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1671" y="1588532"/>
            <a:ext cx="7848600" cy="4572000"/>
          </a:xfrm>
        </p:spPr>
      </p:pic>
    </p:spTree>
    <p:extLst>
      <p:ext uri="{BB962C8B-B14F-4D97-AF65-F5344CB8AC3E}">
        <p14:creationId xmlns:p14="http://schemas.microsoft.com/office/powerpoint/2010/main" val="405277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12 MOST EXPENSIVE </a:t>
            </a:r>
            <a:r>
              <a:rPr lang="en-US" sz="3200" dirty="0" smtClean="0">
                <a:latin typeface="Times New Roman"/>
                <a:ea typeface="Times New Roman"/>
              </a:rPr>
              <a:t>STATES</a:t>
            </a:r>
            <a:br>
              <a:rPr lang="en-US" sz="3200" dirty="0" smtClean="0">
                <a:latin typeface="Times New Roman"/>
                <a:ea typeface="Times New Roman"/>
              </a:rPr>
            </a:br>
            <a:r>
              <a:rPr lang="en-US" sz="2400" dirty="0" smtClean="0">
                <a:latin typeface="Times New Roman"/>
                <a:ea typeface="Times New Roman"/>
              </a:rPr>
              <a:t>Seven </a:t>
            </a:r>
            <a:r>
              <a:rPr lang="en-US" sz="2400" dirty="0">
                <a:latin typeface="Times New Roman"/>
                <a:ea typeface="Times New Roman"/>
              </a:rPr>
              <a:t>Mandatory States Five Choice </a:t>
            </a:r>
            <a:r>
              <a:rPr lang="en-US" sz="2400" dirty="0" smtClean="0">
                <a:latin typeface="Times New Roman"/>
                <a:ea typeface="Times New Roman"/>
              </a:rPr>
              <a:t>States</a:t>
            </a:r>
            <a:endParaRPr lang="en-US" sz="2400" dirty="0"/>
          </a:p>
        </p:txBody>
      </p:sp>
      <p:sp>
        <p:nvSpPr>
          <p:cNvPr id="3" name="Content Placeholder 2"/>
          <p:cNvSpPr>
            <a:spLocks noGrp="1"/>
          </p:cNvSpPr>
          <p:nvPr>
            <p:ph sz="quarter" idx="13"/>
          </p:nvPr>
        </p:nvSpPr>
        <p:spPr/>
        <p:txBody>
          <a:bodyPr numCol="2">
            <a:normAutofit/>
          </a:bodyPr>
          <a:lstStyle/>
          <a:p>
            <a:r>
              <a:rPr lang="en-US" sz="2000" dirty="0"/>
              <a:t>Arizona (Choice)</a:t>
            </a:r>
          </a:p>
          <a:p>
            <a:r>
              <a:rPr lang="en-US" sz="2000" dirty="0"/>
              <a:t>California (Universal Helmet Law)</a:t>
            </a:r>
          </a:p>
          <a:p>
            <a:r>
              <a:rPr lang="en-US" sz="2000" dirty="0"/>
              <a:t>Colorado (Choice)</a:t>
            </a:r>
          </a:p>
          <a:p>
            <a:r>
              <a:rPr lang="en-US" sz="2000" dirty="0"/>
              <a:t>DC (Universal Helmet Law)</a:t>
            </a:r>
          </a:p>
          <a:p>
            <a:r>
              <a:rPr lang="en-US" sz="2000" dirty="0"/>
              <a:t>Delaware (Choice)</a:t>
            </a:r>
          </a:p>
          <a:p>
            <a:r>
              <a:rPr lang="en-US" sz="2000" dirty="0"/>
              <a:t>Maryland (Universal Helmet Law)</a:t>
            </a:r>
          </a:p>
          <a:p>
            <a:r>
              <a:rPr lang="en-US" sz="2000" dirty="0"/>
              <a:t>Massachusetts (Universal Helmet Law)</a:t>
            </a:r>
          </a:p>
          <a:p>
            <a:r>
              <a:rPr lang="en-US" sz="2000" dirty="0"/>
              <a:t>New Jersey (Universal Helmet Law)</a:t>
            </a:r>
          </a:p>
          <a:p>
            <a:r>
              <a:rPr lang="en-US" sz="2000" dirty="0"/>
              <a:t>Oregon (Universal Helmet Law)</a:t>
            </a:r>
          </a:p>
          <a:p>
            <a:r>
              <a:rPr lang="en-US" sz="2000" dirty="0"/>
              <a:t>Rhode Island (Choice)</a:t>
            </a:r>
          </a:p>
          <a:p>
            <a:r>
              <a:rPr lang="en-US" sz="2000" dirty="0"/>
              <a:t>Utah (Choice)</a:t>
            </a:r>
          </a:p>
          <a:p>
            <a:r>
              <a:rPr lang="en-US" sz="2000" dirty="0"/>
              <a:t>Washington (Universal Helmet Law)</a:t>
            </a:r>
          </a:p>
          <a:p>
            <a:endParaRPr lang="en-US" dirty="0"/>
          </a:p>
        </p:txBody>
      </p:sp>
    </p:spTree>
    <p:extLst>
      <p:ext uri="{BB962C8B-B14F-4D97-AF65-F5344CB8AC3E}">
        <p14:creationId xmlns:p14="http://schemas.microsoft.com/office/powerpoint/2010/main" val="3883702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12 LEAST EXPENSIVE STATES</a:t>
            </a:r>
            <a:r>
              <a:rPr lang="en-US" sz="2400" dirty="0">
                <a:latin typeface="Times New Roman"/>
                <a:ea typeface="Times New Roman"/>
              </a:rPr>
              <a:t/>
            </a:r>
            <a:br>
              <a:rPr lang="en-US" sz="2400" dirty="0">
                <a:latin typeface="Times New Roman"/>
                <a:ea typeface="Times New Roman"/>
              </a:rPr>
            </a:br>
            <a:r>
              <a:rPr lang="en-US" sz="2400" dirty="0">
                <a:latin typeface="Times New Roman"/>
                <a:ea typeface="Times New Roman"/>
              </a:rPr>
              <a:t>Four Mandatory States Eight Choice </a:t>
            </a:r>
            <a:r>
              <a:rPr lang="en-US" sz="2400" dirty="0" smtClean="0">
                <a:latin typeface="Times New Roman"/>
                <a:ea typeface="Times New Roman"/>
              </a:rPr>
              <a:t>States</a:t>
            </a:r>
            <a:endParaRPr lang="en-US" sz="2400" dirty="0"/>
          </a:p>
        </p:txBody>
      </p:sp>
      <p:sp>
        <p:nvSpPr>
          <p:cNvPr id="3" name="Content Placeholder 2"/>
          <p:cNvSpPr>
            <a:spLocks noGrp="1"/>
          </p:cNvSpPr>
          <p:nvPr>
            <p:ph sz="quarter" idx="13"/>
          </p:nvPr>
        </p:nvSpPr>
        <p:spPr/>
        <p:txBody>
          <a:bodyPr numCol="2">
            <a:normAutofit lnSpcReduction="10000"/>
          </a:bodyPr>
          <a:lstStyle/>
          <a:p>
            <a:r>
              <a:rPr lang="en-US" sz="2400" dirty="0"/>
              <a:t>Alabama (Universal Helmet law)</a:t>
            </a:r>
          </a:p>
          <a:p>
            <a:r>
              <a:rPr lang="en-US" sz="2400" dirty="0"/>
              <a:t>Arkansas (Choice)</a:t>
            </a:r>
          </a:p>
          <a:p>
            <a:r>
              <a:rPr lang="en-US" sz="2400" dirty="0"/>
              <a:t>Georgia (Universal Helmet law)</a:t>
            </a:r>
          </a:p>
          <a:p>
            <a:r>
              <a:rPr lang="en-US" sz="2400" dirty="0"/>
              <a:t>Iowa (Choice)</a:t>
            </a:r>
          </a:p>
          <a:p>
            <a:r>
              <a:rPr lang="en-US" sz="2400" dirty="0"/>
              <a:t>Kansas (Choice)</a:t>
            </a:r>
          </a:p>
          <a:p>
            <a:r>
              <a:rPr lang="en-US" sz="2400" dirty="0"/>
              <a:t>Mississippi (Universal Helmet law)</a:t>
            </a:r>
          </a:p>
          <a:p>
            <a:r>
              <a:rPr lang="en-US" sz="2400" dirty="0"/>
              <a:t>Montana (Choice)</a:t>
            </a:r>
          </a:p>
          <a:p>
            <a:r>
              <a:rPr lang="en-US" sz="2400" dirty="0"/>
              <a:t>North Dakota (Choice)</a:t>
            </a:r>
          </a:p>
          <a:p>
            <a:r>
              <a:rPr lang="en-US" sz="2400" dirty="0"/>
              <a:t>Oklahoma (Choice)</a:t>
            </a:r>
          </a:p>
          <a:p>
            <a:r>
              <a:rPr lang="en-US" sz="2400" dirty="0"/>
              <a:t>South Dakota (Choice)</a:t>
            </a:r>
          </a:p>
          <a:p>
            <a:r>
              <a:rPr lang="en-US" sz="2400" dirty="0"/>
              <a:t>West Virginia (Universal Helmet law)</a:t>
            </a:r>
          </a:p>
          <a:p>
            <a:r>
              <a:rPr lang="en-US" sz="2400" dirty="0"/>
              <a:t>Wyoming (Choice)</a:t>
            </a:r>
          </a:p>
          <a:p>
            <a:endParaRPr lang="en-US" dirty="0"/>
          </a:p>
        </p:txBody>
      </p:sp>
    </p:spTree>
    <p:extLst>
      <p:ext uri="{BB962C8B-B14F-4D97-AF65-F5344CB8AC3E}">
        <p14:creationId xmlns:p14="http://schemas.microsoft.com/office/powerpoint/2010/main" val="4159376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2400" b="1" dirty="0">
                <a:latin typeface="Times New Roman"/>
                <a:ea typeface="Times New Roman"/>
              </a:rPr>
              <a:t>HELMET LAWS HAVE NO DISCERNIBLE IMPACT ON </a:t>
            </a:r>
            <a:br>
              <a:rPr lang="en-US" sz="2400" b="1" dirty="0">
                <a:latin typeface="Times New Roman"/>
                <a:ea typeface="Times New Roman"/>
              </a:rPr>
            </a:br>
            <a:r>
              <a:rPr lang="en-US" sz="2400" b="1" dirty="0">
                <a:latin typeface="Times New Roman"/>
                <a:ea typeface="Times New Roman"/>
              </a:rPr>
              <a:t>INSURANCE RATES OR HEALTH CARE </a:t>
            </a:r>
            <a:r>
              <a:rPr lang="en-US" sz="2400" b="1" dirty="0" smtClean="0">
                <a:latin typeface="Times New Roman"/>
                <a:ea typeface="Times New Roman"/>
              </a:rPr>
              <a:t>COSTS</a:t>
            </a:r>
            <a:endParaRPr lang="en-US" sz="2400" b="1" dirty="0"/>
          </a:p>
        </p:txBody>
      </p:sp>
      <p:sp>
        <p:nvSpPr>
          <p:cNvPr id="3" name="Content Placeholder 2"/>
          <p:cNvSpPr>
            <a:spLocks noGrp="1"/>
          </p:cNvSpPr>
          <p:nvPr>
            <p:ph sz="quarter" idx="13"/>
          </p:nvPr>
        </p:nvSpPr>
        <p:spPr>
          <a:xfrm>
            <a:off x="609600" y="2362200"/>
            <a:ext cx="7924800" cy="3352800"/>
          </a:xfrm>
        </p:spPr>
        <p:txBody>
          <a:bodyPr>
            <a:noAutofit/>
          </a:bodyPr>
          <a:lstStyle/>
          <a:p>
            <a:pPr marL="0" indent="0">
              <a:buNone/>
            </a:pPr>
            <a:r>
              <a:rPr lang="en-US" sz="2800" dirty="0"/>
              <a:t>According to the US Census Bureau, in 2009, only 4.7% of the motor vehicle crash related deaths and injuries involved motorcycles. </a:t>
            </a:r>
          </a:p>
          <a:p>
            <a:pPr marL="0" indent="0">
              <a:buNone/>
            </a:pPr>
            <a:r>
              <a:rPr lang="en-US" sz="2800" dirty="0"/>
              <a:t> </a:t>
            </a:r>
          </a:p>
          <a:p>
            <a:pPr marL="0" indent="0">
              <a:buNone/>
            </a:pPr>
            <a:r>
              <a:rPr lang="en-US" sz="2800" dirty="0"/>
              <a:t>Statistically, we are not a large enough segment of the population to significantly contribute to the overall cost of motor vehicle related deaths and injuries. </a:t>
            </a:r>
          </a:p>
        </p:txBody>
      </p:sp>
    </p:spTree>
    <p:extLst>
      <p:ext uri="{BB962C8B-B14F-4D97-AF65-F5344CB8AC3E}">
        <p14:creationId xmlns:p14="http://schemas.microsoft.com/office/powerpoint/2010/main" val="4057011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0"/>
              </a:spcAft>
            </a:pPr>
            <a:r>
              <a:rPr lang="en-US" sz="3200" dirty="0">
                <a:latin typeface="Times New Roman"/>
                <a:ea typeface="Times New Roman"/>
              </a:rPr>
              <a:t>THOSE WHO USE THE PUBLIC COST</a:t>
            </a:r>
            <a:r>
              <a:rPr lang="en-US" sz="2400" dirty="0">
                <a:latin typeface="Times New Roman"/>
                <a:ea typeface="Times New Roman"/>
              </a:rPr>
              <a:t/>
            </a:r>
            <a:br>
              <a:rPr lang="en-US" sz="2400" dirty="0">
                <a:latin typeface="Times New Roman"/>
                <a:ea typeface="Times New Roman"/>
              </a:rPr>
            </a:br>
            <a:r>
              <a:rPr lang="en-US" sz="3200" dirty="0">
                <a:latin typeface="Times New Roman"/>
                <a:ea typeface="Times New Roman"/>
              </a:rPr>
              <a:t>ARGUMENT SHOULD </a:t>
            </a:r>
            <a:r>
              <a:rPr lang="en-US" sz="3200" dirty="0" smtClean="0">
                <a:latin typeface="Times New Roman"/>
                <a:ea typeface="Times New Roman"/>
              </a:rPr>
              <a:t>BEWARE</a:t>
            </a:r>
            <a:endParaRPr lang="en-US" dirty="0"/>
          </a:p>
        </p:txBody>
      </p:sp>
      <p:sp>
        <p:nvSpPr>
          <p:cNvPr id="3" name="Content Placeholder 2"/>
          <p:cNvSpPr>
            <a:spLocks noGrp="1"/>
          </p:cNvSpPr>
          <p:nvPr>
            <p:ph sz="quarter" idx="13"/>
          </p:nvPr>
        </p:nvSpPr>
        <p:spPr/>
        <p:txBody>
          <a:bodyPr/>
          <a:lstStyle/>
          <a:p>
            <a:pPr marL="0" indent="0">
              <a:buNone/>
            </a:pPr>
            <a:r>
              <a:rPr lang="en-US" sz="2400" dirty="0" smtClean="0"/>
              <a:t>	Such </a:t>
            </a:r>
            <a:r>
              <a:rPr lang="en-US" sz="2400" dirty="0"/>
              <a:t>an argument must ultimately lead to the conclusion that it is proper for the government to make choices for us in any area where there is a possible public cost.  </a:t>
            </a:r>
          </a:p>
          <a:p>
            <a:pPr marL="0" indent="0">
              <a:buNone/>
            </a:pPr>
            <a:r>
              <a:rPr lang="en-US" sz="2400" dirty="0" smtClean="0"/>
              <a:t>	Let’s </a:t>
            </a:r>
            <a:r>
              <a:rPr lang="en-US" sz="2400" dirty="0"/>
              <a:t>take head injuries and think it out to its logical conclusion. </a:t>
            </a:r>
          </a:p>
          <a:p>
            <a:pPr marL="0" indent="0">
              <a:buNone/>
            </a:pPr>
            <a:r>
              <a:rPr lang="en-US" sz="2400" dirty="0" smtClean="0"/>
              <a:t>	We </a:t>
            </a:r>
            <a:r>
              <a:rPr lang="en-US" sz="2400" dirty="0"/>
              <a:t>will even use the numbers from those who would deny us choice.  </a:t>
            </a:r>
          </a:p>
          <a:p>
            <a:pPr marL="0" indent="0">
              <a:buNone/>
            </a:pPr>
            <a:r>
              <a:rPr lang="en-US" sz="2400" dirty="0" smtClean="0"/>
              <a:t>	According </a:t>
            </a:r>
            <a:r>
              <a:rPr lang="en-US" sz="2400" dirty="0"/>
              <a:t>to the CDC the United States would have saved 1.4 billion in 2008 had all motorcyclists worn a helmet.  </a:t>
            </a:r>
          </a:p>
          <a:p>
            <a:endParaRPr lang="en-US" dirty="0"/>
          </a:p>
        </p:txBody>
      </p:sp>
    </p:spTree>
    <p:extLst>
      <p:ext uri="{BB962C8B-B14F-4D97-AF65-F5344CB8AC3E}">
        <p14:creationId xmlns:p14="http://schemas.microsoft.com/office/powerpoint/2010/main" val="4214626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0"/>
              </a:spcAft>
            </a:pPr>
            <a:r>
              <a:rPr lang="en-US" sz="3200" dirty="0">
                <a:latin typeface="Times New Roman"/>
                <a:ea typeface="Times New Roman"/>
              </a:rPr>
              <a:t>PUBLIC COSTS FROM FATALITIES</a:t>
            </a:r>
            <a:r>
              <a:rPr lang="en-US" sz="2400" dirty="0">
                <a:latin typeface="Times New Roman"/>
                <a:ea typeface="Times New Roman"/>
              </a:rPr>
              <a:t/>
            </a:r>
            <a:br>
              <a:rPr lang="en-US" sz="2400" dirty="0">
                <a:latin typeface="Times New Roman"/>
                <a:ea typeface="Times New Roman"/>
              </a:rPr>
            </a:br>
            <a:endParaRPr lang="en-US" dirty="0"/>
          </a:p>
        </p:txBody>
      </p:sp>
      <p:sp>
        <p:nvSpPr>
          <p:cNvPr id="3" name="Content Placeholder 2"/>
          <p:cNvSpPr>
            <a:spLocks noGrp="1"/>
          </p:cNvSpPr>
          <p:nvPr>
            <p:ph sz="quarter" idx="13"/>
          </p:nvPr>
        </p:nvSpPr>
        <p:spPr/>
        <p:txBody>
          <a:bodyPr>
            <a:normAutofit fontScale="92500" lnSpcReduction="10000"/>
          </a:bodyPr>
          <a:lstStyle/>
          <a:p>
            <a:pPr marL="0" indent="0">
              <a:buNone/>
            </a:pPr>
            <a:r>
              <a:rPr lang="en-US" sz="2000" dirty="0"/>
              <a:t>In May of 2011 the CDC issued a study on traumatic brain injury related deaths from 1997-2007.  </a:t>
            </a:r>
          </a:p>
          <a:p>
            <a:pPr marL="0" indent="0">
              <a:buNone/>
            </a:pPr>
            <a:r>
              <a:rPr lang="en-US" sz="2000" dirty="0"/>
              <a:t> </a:t>
            </a:r>
          </a:p>
          <a:p>
            <a:pPr marL="0" indent="0">
              <a:buNone/>
            </a:pPr>
            <a:r>
              <a:rPr lang="en-US" sz="2000" dirty="0"/>
              <a:t>According to that study, from 1997 to 2007 the fatality rate due to traumatic brain injuries for motorcyclists was 14,972 per every 100,000 members of the total population.  </a:t>
            </a:r>
          </a:p>
          <a:p>
            <a:pPr marL="0" indent="0">
              <a:buNone/>
            </a:pPr>
            <a:r>
              <a:rPr lang="en-US" sz="2000" dirty="0"/>
              <a:t> </a:t>
            </a:r>
          </a:p>
          <a:p>
            <a:pPr marL="0" indent="0">
              <a:buNone/>
            </a:pPr>
            <a:r>
              <a:rPr lang="en-US" sz="2000" dirty="0"/>
              <a:t>The number for occupants enclosed in a motor vehicle was 87,510 per every 100,000 members of the total population. </a:t>
            </a:r>
          </a:p>
          <a:p>
            <a:pPr marL="0" indent="0">
              <a:buNone/>
            </a:pPr>
            <a:r>
              <a:rPr lang="en-US" sz="2000" dirty="0"/>
              <a:t> </a:t>
            </a:r>
          </a:p>
          <a:p>
            <a:pPr marL="0" indent="0">
              <a:buNone/>
            </a:pPr>
            <a:r>
              <a:rPr lang="en-US" sz="2000" dirty="0"/>
              <a:t> </a:t>
            </a:r>
            <a:r>
              <a:rPr lang="en-US" sz="2000" dirty="0" smtClean="0"/>
              <a:t>There </a:t>
            </a:r>
            <a:r>
              <a:rPr lang="en-US" sz="2000" dirty="0"/>
              <a:t>were six times more traumatic brain injury deaths related to enclosed motor vehicles than motorcycles.  </a:t>
            </a:r>
          </a:p>
          <a:p>
            <a:endParaRPr lang="en-US" dirty="0"/>
          </a:p>
        </p:txBody>
      </p:sp>
    </p:spTree>
    <p:extLst>
      <p:ext uri="{BB962C8B-B14F-4D97-AF65-F5344CB8AC3E}">
        <p14:creationId xmlns:p14="http://schemas.microsoft.com/office/powerpoint/2010/main" val="2110125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a:bodyPr>
          <a:lstStyle/>
          <a:p>
            <a:pPr marL="0" marR="0" indent="0" algn="ctr">
              <a:spcBef>
                <a:spcPts val="0"/>
              </a:spcBef>
              <a:spcAft>
                <a:spcPts val="0"/>
              </a:spcAft>
              <a:buNone/>
            </a:pPr>
            <a:endParaRPr lang="en-US" sz="3200" dirty="0" smtClean="0">
              <a:latin typeface="Times New Roman"/>
              <a:ea typeface="Times New Roman"/>
            </a:endParaRPr>
          </a:p>
          <a:p>
            <a:pPr marL="0" marR="0" indent="0" algn="ctr">
              <a:spcBef>
                <a:spcPts val="0"/>
              </a:spcBef>
              <a:spcAft>
                <a:spcPts val="0"/>
              </a:spcAft>
              <a:buNone/>
            </a:pPr>
            <a:r>
              <a:rPr lang="en-US" sz="3200" dirty="0" smtClean="0">
                <a:latin typeface="Times New Roman"/>
                <a:ea typeface="Times New Roman"/>
              </a:rPr>
              <a:t>ACCORDING </a:t>
            </a:r>
            <a:r>
              <a:rPr lang="en-US" sz="3200" dirty="0">
                <a:latin typeface="Times New Roman"/>
                <a:ea typeface="Times New Roman"/>
              </a:rPr>
              <a:t>TO THE CDC’S OWN NUMBERS THE </a:t>
            </a:r>
            <a:r>
              <a:rPr lang="en-US" sz="3200" dirty="0" smtClean="0">
                <a:latin typeface="Times New Roman"/>
                <a:ea typeface="Times New Roman"/>
              </a:rPr>
              <a:t>UNITED STATES </a:t>
            </a:r>
            <a:r>
              <a:rPr lang="en-US" sz="3200" dirty="0">
                <a:latin typeface="Times New Roman"/>
                <a:ea typeface="Times New Roman"/>
              </a:rPr>
              <a:t>COULD HAVE SAVED AN ADITIONAL 8.4 </a:t>
            </a:r>
            <a:r>
              <a:rPr lang="en-US" sz="3200" dirty="0" smtClean="0">
                <a:latin typeface="Times New Roman"/>
                <a:ea typeface="Times New Roman"/>
              </a:rPr>
              <a:t>BILLION </a:t>
            </a:r>
            <a:r>
              <a:rPr lang="en-US" sz="3200" dirty="0">
                <a:latin typeface="Times New Roman"/>
                <a:ea typeface="Times New Roman"/>
              </a:rPr>
              <a:t>DOLLARS HAD EVERY ENCLOSED MOTOR </a:t>
            </a:r>
            <a:r>
              <a:rPr lang="en-US" sz="3200" dirty="0" smtClean="0">
                <a:latin typeface="Times New Roman"/>
                <a:ea typeface="Times New Roman"/>
              </a:rPr>
              <a:t>VEHICLE </a:t>
            </a:r>
            <a:r>
              <a:rPr lang="en-US" sz="3200" dirty="0">
                <a:latin typeface="Times New Roman"/>
                <a:ea typeface="Times New Roman"/>
              </a:rPr>
              <a:t>OPERATOR AND PASSENGER WORN A HELMET</a:t>
            </a:r>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182" y="76771"/>
            <a:ext cx="1905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82" y="76771"/>
            <a:ext cx="1905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182" y="76770"/>
            <a:ext cx="1905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 y="76771"/>
            <a:ext cx="1905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456" y="76770"/>
            <a:ext cx="164114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64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spcBef>
                <a:spcPts val="0"/>
              </a:spcBef>
              <a:spcAft>
                <a:spcPts val="0"/>
              </a:spcAft>
            </a:pPr>
            <a:r>
              <a:rPr lang="en-US" sz="3200" dirty="0">
                <a:latin typeface="Times New Roman"/>
                <a:ea typeface="Times New Roman"/>
              </a:rPr>
              <a:t>PUBLIC COSTS FROM TRAUMATIC BRAIN </a:t>
            </a:r>
            <a:r>
              <a:rPr lang="en-US" sz="3200" dirty="0" smtClean="0">
                <a:latin typeface="Times New Roman"/>
                <a:ea typeface="Times New Roman"/>
              </a:rPr>
              <a:t>INJURIES</a:t>
            </a:r>
            <a:endParaRPr lang="en-US" dirty="0"/>
          </a:p>
        </p:txBody>
      </p:sp>
      <p:sp>
        <p:nvSpPr>
          <p:cNvPr id="3" name="Content Placeholder 2"/>
          <p:cNvSpPr>
            <a:spLocks noGrp="1"/>
          </p:cNvSpPr>
          <p:nvPr>
            <p:ph sz="quarter" idx="13"/>
          </p:nvPr>
        </p:nvSpPr>
        <p:spPr>
          <a:xfrm>
            <a:off x="609600" y="1828800"/>
            <a:ext cx="7924800" cy="3886200"/>
          </a:xfrm>
        </p:spPr>
        <p:txBody>
          <a:bodyPr/>
          <a:lstStyle/>
          <a:p>
            <a:pPr marL="0" marR="0" indent="0">
              <a:spcBef>
                <a:spcPts val="0"/>
              </a:spcBef>
              <a:spcAft>
                <a:spcPts val="0"/>
              </a:spcAft>
              <a:buNone/>
            </a:pPr>
            <a:r>
              <a:rPr lang="en-US" sz="1800" dirty="0">
                <a:latin typeface="Times New Roman"/>
                <a:ea typeface="Times New Roman"/>
              </a:rPr>
              <a:t>The Brain Injury Association of Indiana did a study on the causes of traumatic brain injuries, part of which focused transportation related brain injuries.</a:t>
            </a:r>
          </a:p>
          <a:p>
            <a:pPr marL="0" marR="0" indent="0">
              <a:spcBef>
                <a:spcPts val="0"/>
              </a:spcBef>
              <a:spcAft>
                <a:spcPts val="0"/>
              </a:spcAft>
              <a:buNone/>
            </a:pPr>
            <a:r>
              <a:rPr lang="en-US" sz="1800" dirty="0">
                <a:latin typeface="Times New Roman"/>
                <a:ea typeface="Times New Roman"/>
              </a:rPr>
              <a:t> </a:t>
            </a:r>
          </a:p>
          <a:p>
            <a:pPr marL="0" marR="0" indent="0">
              <a:spcBef>
                <a:spcPts val="0"/>
              </a:spcBef>
              <a:spcAft>
                <a:spcPts val="0"/>
              </a:spcAft>
              <a:buNone/>
            </a:pPr>
            <a:r>
              <a:rPr lang="en-US" sz="1800" dirty="0">
                <a:latin typeface="Times New Roman"/>
                <a:ea typeface="Times New Roman"/>
              </a:rPr>
              <a:t>The study looked at injuries during 1995-1996 in 14 different states, about half of which allowed freedom of choice at the time of the study</a:t>
            </a:r>
          </a:p>
          <a:p>
            <a:pPr marL="0" marR="0" indent="0">
              <a:spcBef>
                <a:spcPts val="0"/>
              </a:spcBef>
              <a:spcAft>
                <a:spcPts val="0"/>
              </a:spcAft>
              <a:buNone/>
            </a:pPr>
            <a:r>
              <a:rPr lang="en-US" sz="1800" dirty="0">
                <a:latin typeface="Times New Roman"/>
                <a:ea typeface="Times New Roman"/>
              </a:rPr>
              <a:t> </a:t>
            </a:r>
          </a:p>
          <a:p>
            <a:pPr marL="0" marR="0" indent="0">
              <a:spcBef>
                <a:spcPts val="0"/>
              </a:spcBef>
              <a:spcAft>
                <a:spcPts val="0"/>
              </a:spcAft>
              <a:buNone/>
            </a:pPr>
            <a:r>
              <a:rPr lang="en-US" sz="1800" dirty="0">
                <a:latin typeface="Times New Roman"/>
                <a:ea typeface="Times New Roman"/>
              </a:rPr>
              <a:t>6% of transportation related brain injuries involved motorcyclists.  </a:t>
            </a:r>
          </a:p>
          <a:p>
            <a:pPr marL="0" marR="0" indent="0">
              <a:spcBef>
                <a:spcPts val="0"/>
              </a:spcBef>
              <a:spcAft>
                <a:spcPts val="0"/>
              </a:spcAft>
              <a:buNone/>
            </a:pPr>
            <a:r>
              <a:rPr lang="en-US" sz="1800" dirty="0">
                <a:latin typeface="Times New Roman"/>
                <a:ea typeface="Times New Roman"/>
              </a:rPr>
              <a:t> </a:t>
            </a:r>
          </a:p>
          <a:p>
            <a:pPr marL="0" marR="0" indent="0">
              <a:spcBef>
                <a:spcPts val="0"/>
              </a:spcBef>
              <a:spcAft>
                <a:spcPts val="0"/>
              </a:spcAft>
              <a:buNone/>
            </a:pPr>
            <a:r>
              <a:rPr lang="en-US" sz="1800" dirty="0">
                <a:latin typeface="Times New Roman"/>
                <a:ea typeface="Times New Roman"/>
              </a:rPr>
              <a:t>62% involved standard motor vehicles.  </a:t>
            </a:r>
          </a:p>
          <a:p>
            <a:pPr marL="0" marR="0" indent="0">
              <a:spcBef>
                <a:spcPts val="0"/>
              </a:spcBef>
              <a:spcAft>
                <a:spcPts val="0"/>
              </a:spcAft>
              <a:buNone/>
            </a:pPr>
            <a:r>
              <a:rPr lang="en-US" sz="1800" dirty="0">
                <a:latin typeface="Times New Roman"/>
                <a:ea typeface="Times New Roman"/>
              </a:rPr>
              <a:t> </a:t>
            </a:r>
          </a:p>
          <a:p>
            <a:pPr marL="0" marR="0" indent="0">
              <a:spcBef>
                <a:spcPts val="0"/>
              </a:spcBef>
              <a:spcAft>
                <a:spcPts val="0"/>
              </a:spcAft>
              <a:buNone/>
            </a:pPr>
            <a:r>
              <a:rPr lang="en-US" sz="1800" dirty="0">
                <a:latin typeface="Times New Roman"/>
                <a:ea typeface="Times New Roman"/>
              </a:rPr>
              <a:t>There were 10 times more transportation related brain injuries involving standard motor vehicles than there were involving motorcyclists.</a:t>
            </a:r>
          </a:p>
          <a:p>
            <a:endParaRPr lang="en-US" dirty="0"/>
          </a:p>
        </p:txBody>
      </p:sp>
    </p:spTree>
    <p:extLst>
      <p:ext uri="{BB962C8B-B14F-4D97-AF65-F5344CB8AC3E}">
        <p14:creationId xmlns:p14="http://schemas.microsoft.com/office/powerpoint/2010/main" val="1954340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0025"/>
            <a:ext cx="7924800" cy="1143000"/>
          </a:xfrm>
        </p:spPr>
        <p:txBody>
          <a:bodyPr/>
          <a:lstStyle/>
          <a:p>
            <a:endParaRPr lang="en-US" dirty="0"/>
          </a:p>
        </p:txBody>
      </p:sp>
      <p:sp>
        <p:nvSpPr>
          <p:cNvPr id="3" name="Content Placeholder 2"/>
          <p:cNvSpPr>
            <a:spLocks noGrp="1"/>
          </p:cNvSpPr>
          <p:nvPr>
            <p:ph sz="quarter" idx="13"/>
          </p:nvPr>
        </p:nvSpPr>
        <p:spPr>
          <a:xfrm>
            <a:off x="1252182" y="2971800"/>
            <a:ext cx="7924800" cy="4114800"/>
          </a:xfrm>
        </p:spPr>
        <p:txBody>
          <a:bodyPr/>
          <a:lstStyle/>
          <a:p>
            <a:pPr marL="0" marR="0" indent="0" algn="ctr">
              <a:spcBef>
                <a:spcPts val="0"/>
              </a:spcBef>
              <a:spcAft>
                <a:spcPts val="0"/>
              </a:spcAft>
              <a:buNone/>
            </a:pPr>
            <a:r>
              <a:rPr lang="en-US" sz="2800" dirty="0">
                <a:latin typeface="Times New Roman"/>
                <a:ea typeface="Times New Roman"/>
              </a:rPr>
              <a:t>ACCORDING TO THE CDC’S OWN NUMBERS </a:t>
            </a:r>
            <a:r>
              <a:rPr lang="en-US" sz="2800" dirty="0" smtClean="0">
                <a:latin typeface="Times New Roman"/>
                <a:ea typeface="Times New Roman"/>
              </a:rPr>
              <a:t>THE </a:t>
            </a:r>
            <a:r>
              <a:rPr lang="en-US" sz="2800" dirty="0">
                <a:latin typeface="Times New Roman"/>
                <a:ea typeface="Times New Roman"/>
              </a:rPr>
              <a:t>UNITED STATES COULD HAVE SAVED </a:t>
            </a:r>
            <a:r>
              <a:rPr lang="en-US" sz="2800" dirty="0" smtClean="0">
                <a:latin typeface="Times New Roman"/>
                <a:ea typeface="Times New Roman"/>
              </a:rPr>
              <a:t>AN ADDITIONAL 14 </a:t>
            </a:r>
            <a:r>
              <a:rPr lang="en-US" sz="2800" dirty="0">
                <a:latin typeface="Times New Roman"/>
                <a:ea typeface="Times New Roman"/>
              </a:rPr>
              <a:t>BILLION DOLLARS HAD </a:t>
            </a:r>
            <a:r>
              <a:rPr lang="en-US" sz="2800" dirty="0" smtClean="0">
                <a:latin typeface="Times New Roman"/>
                <a:ea typeface="Times New Roman"/>
              </a:rPr>
              <a:t>EVERY STANDARD </a:t>
            </a:r>
            <a:r>
              <a:rPr lang="en-US" sz="2800" dirty="0">
                <a:latin typeface="Times New Roman"/>
                <a:ea typeface="Times New Roman"/>
              </a:rPr>
              <a:t>MOTOR </a:t>
            </a:r>
            <a:r>
              <a:rPr lang="en-US" sz="2800" dirty="0" smtClean="0">
                <a:latin typeface="Times New Roman"/>
                <a:ea typeface="Times New Roman"/>
              </a:rPr>
              <a:t>VEHICLE </a:t>
            </a:r>
            <a:r>
              <a:rPr lang="en-US" sz="2800" dirty="0">
                <a:latin typeface="Times New Roman"/>
                <a:ea typeface="Times New Roman"/>
              </a:rPr>
              <a:t>OPERATOR AND PASSENGER WORN A HELMET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05" y="0"/>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137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solidFill>
                  <a:srgbClr val="FF0000"/>
                </a:solidFill>
                <a:latin typeface="Times New Roman"/>
                <a:ea typeface="Times New Roman"/>
              </a:rPr>
              <a:t>A FINAL NOTE ON PUBLIC DANGERS</a:t>
            </a:r>
            <a:r>
              <a:rPr lang="en-US" sz="2400" dirty="0">
                <a:latin typeface="Times New Roman"/>
                <a:ea typeface="Times New Roman"/>
              </a:rPr>
              <a:t/>
            </a:r>
            <a:br>
              <a:rPr lang="en-US" sz="2400" dirty="0">
                <a:latin typeface="Times New Roman"/>
                <a:ea typeface="Times New Roman"/>
              </a:rPr>
            </a:br>
            <a:endParaRPr lang="en-US" dirty="0"/>
          </a:p>
        </p:txBody>
      </p:sp>
      <p:sp>
        <p:nvSpPr>
          <p:cNvPr id="3" name="Content Placeholder 2"/>
          <p:cNvSpPr>
            <a:spLocks noGrp="1"/>
          </p:cNvSpPr>
          <p:nvPr>
            <p:ph sz="quarter" idx="13"/>
          </p:nvPr>
        </p:nvSpPr>
        <p:spPr/>
        <p:txBody>
          <a:bodyPr>
            <a:normAutofit fontScale="92500"/>
          </a:bodyPr>
          <a:lstStyle/>
          <a:p>
            <a:pPr marL="0" marR="0" indent="0" algn="ctr">
              <a:spcBef>
                <a:spcPts val="0"/>
              </a:spcBef>
              <a:spcAft>
                <a:spcPts val="0"/>
              </a:spcAft>
              <a:buNone/>
            </a:pPr>
            <a:r>
              <a:rPr lang="en-US" sz="2800" dirty="0">
                <a:latin typeface="Times New Roman"/>
                <a:ea typeface="Times New Roman"/>
              </a:rPr>
              <a:t>Below is an excerpt from a 2004 CDC report on causes </a:t>
            </a:r>
            <a:r>
              <a:rPr lang="en-US" sz="2800" dirty="0" smtClean="0">
                <a:latin typeface="Times New Roman"/>
                <a:ea typeface="Times New Roman"/>
              </a:rPr>
              <a:t>of </a:t>
            </a:r>
            <a:r>
              <a:rPr lang="en-US" sz="2800" dirty="0">
                <a:latin typeface="Times New Roman"/>
                <a:ea typeface="Times New Roman"/>
              </a:rPr>
              <a:t>death in The United States in 2000</a:t>
            </a:r>
            <a:r>
              <a:rPr lang="en-US" sz="2800" dirty="0" smtClean="0">
                <a:latin typeface="Times New Roman"/>
                <a:ea typeface="Times New Roman"/>
              </a:rPr>
              <a:t>.</a:t>
            </a:r>
          </a:p>
          <a:p>
            <a:pPr marL="0" marR="0" indent="0" algn="ctr">
              <a:spcBef>
                <a:spcPts val="0"/>
              </a:spcBef>
              <a:spcAft>
                <a:spcPts val="0"/>
              </a:spcAft>
              <a:buNone/>
            </a:pPr>
            <a:endParaRPr lang="en-US" sz="2800" dirty="0">
              <a:effectLst/>
              <a:latin typeface="Times New Roman"/>
              <a:ea typeface="Times New Roman"/>
            </a:endParaRPr>
          </a:p>
          <a:p>
            <a:pPr marL="0" indent="0" algn="ctr">
              <a:spcBef>
                <a:spcPts val="0"/>
              </a:spcBef>
              <a:spcAft>
                <a:spcPts val="0"/>
              </a:spcAft>
              <a:buNone/>
            </a:pPr>
            <a:r>
              <a:rPr lang="en-US" sz="2800" dirty="0"/>
              <a:t>“The leading causes of death in 2000 were tobacco (435 000 deaths; 18.1% of total US deaths), poor diet and physical inactivity (400 000 deaths; 16.6%), and alcohol consumption (85 000 deaths; 3.5%). Other actual causes of death were microbial agents (75 000), toxic agents (55 000), motor vehicle crashes (43 000), incidents involving firearms (29 000), sexual behaviors (20 000), and illicit use of drugs (17 000).” </a:t>
            </a:r>
          </a:p>
          <a:p>
            <a:pPr marL="0" marR="0" indent="0" algn="ctr">
              <a:spcBef>
                <a:spcPts val="0"/>
              </a:spcBef>
              <a:spcAft>
                <a:spcPts val="0"/>
              </a:spcAft>
              <a:buNone/>
            </a:pPr>
            <a:endParaRPr lang="en-US" sz="2800" dirty="0">
              <a:effectLst/>
              <a:latin typeface="Times New Roman"/>
              <a:ea typeface="Times New Roman"/>
            </a:endParaRPr>
          </a:p>
        </p:txBody>
      </p:sp>
    </p:spTree>
    <p:extLst>
      <p:ext uri="{BB962C8B-B14F-4D97-AF65-F5344CB8AC3E}">
        <p14:creationId xmlns:p14="http://schemas.microsoft.com/office/powerpoint/2010/main" val="1841315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5719"/>
          </a:xfrm>
        </p:spPr>
        <p:txBody>
          <a:bodyPr/>
          <a:lstStyle/>
          <a:p>
            <a:endParaRPr lang="en-US" dirty="0"/>
          </a:p>
        </p:txBody>
      </p:sp>
      <p:sp>
        <p:nvSpPr>
          <p:cNvPr id="3" name="Content Placeholder 2"/>
          <p:cNvSpPr>
            <a:spLocks noGrp="1"/>
          </p:cNvSpPr>
          <p:nvPr>
            <p:ph sz="quarter" idx="13"/>
          </p:nvPr>
        </p:nvSpPr>
        <p:spPr>
          <a:xfrm>
            <a:off x="533400" y="762000"/>
            <a:ext cx="7924800" cy="5257800"/>
          </a:xfrm>
        </p:spPr>
        <p:txBody>
          <a:bodyPr>
            <a:normAutofit fontScale="92500" lnSpcReduction="10000"/>
          </a:bodyPr>
          <a:lstStyle/>
          <a:p>
            <a:pPr marL="0" marR="0" indent="0">
              <a:buNone/>
            </a:pPr>
            <a:r>
              <a:rPr lang="en-US" sz="2400" dirty="0">
                <a:latin typeface="Times New Roman"/>
                <a:ea typeface="Times New Roman"/>
              </a:rPr>
              <a:t>According to NHTSA, in 2000 there were 2,897 motorcycle fatalities in the United States.  </a:t>
            </a:r>
          </a:p>
          <a:p>
            <a:pPr marL="0" marR="0" indent="0">
              <a:buNone/>
            </a:pPr>
            <a:r>
              <a:rPr lang="en-US" sz="2400" dirty="0">
                <a:latin typeface="Times New Roman"/>
                <a:ea typeface="Times New Roman"/>
              </a:rPr>
              <a:t> </a:t>
            </a:r>
          </a:p>
          <a:p>
            <a:pPr marL="0" marR="0" indent="0">
              <a:buNone/>
            </a:pPr>
            <a:r>
              <a:rPr lang="en-US" sz="2400" dirty="0">
                <a:latin typeface="Times New Roman"/>
                <a:ea typeface="Times New Roman"/>
              </a:rPr>
              <a:t>We will assume half of those were not wearing helmets even though that according to the CDC numbers the actual number would be less.  </a:t>
            </a:r>
          </a:p>
          <a:p>
            <a:pPr marL="0" marR="0" indent="0">
              <a:buNone/>
            </a:pPr>
            <a:r>
              <a:rPr lang="en-US" sz="2400" dirty="0">
                <a:latin typeface="Times New Roman"/>
                <a:ea typeface="Times New Roman"/>
              </a:rPr>
              <a:t> </a:t>
            </a:r>
          </a:p>
          <a:p>
            <a:pPr marL="0" marR="0" indent="0">
              <a:buNone/>
            </a:pPr>
            <a:r>
              <a:rPr lang="en-US" sz="2400" dirty="0">
                <a:latin typeface="Times New Roman"/>
                <a:ea typeface="Times New Roman"/>
              </a:rPr>
              <a:t>For the purposes of this argument we will further assume that every one of those fatalities who were not wearing a helmet would have survived had they worn a helmet.  </a:t>
            </a:r>
          </a:p>
          <a:p>
            <a:pPr marL="0" marR="0" indent="0">
              <a:buNone/>
            </a:pPr>
            <a:r>
              <a:rPr lang="en-US" sz="2400" dirty="0">
                <a:latin typeface="Times New Roman"/>
                <a:ea typeface="Times New Roman"/>
              </a:rPr>
              <a:t> </a:t>
            </a:r>
          </a:p>
          <a:p>
            <a:pPr marL="0" marR="0" indent="0">
              <a:buNone/>
            </a:pPr>
            <a:r>
              <a:rPr lang="en-US" sz="2400" dirty="0">
                <a:latin typeface="Times New Roman"/>
                <a:ea typeface="Times New Roman"/>
              </a:rPr>
              <a:t>That means that if all motorcyclists had been forced to wear a helmet in 2000 we would have saved 1,449 lives.</a:t>
            </a:r>
          </a:p>
          <a:p>
            <a:endParaRPr lang="en-US" dirty="0"/>
          </a:p>
        </p:txBody>
      </p:sp>
    </p:spTree>
    <p:extLst>
      <p:ext uri="{BB962C8B-B14F-4D97-AF65-F5344CB8AC3E}">
        <p14:creationId xmlns:p14="http://schemas.microsoft.com/office/powerpoint/2010/main" val="160411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3992562"/>
          </a:xfrm>
        </p:spPr>
        <p:txBody>
          <a:bodyPr/>
          <a:lstStyle/>
          <a:p>
            <a:pPr algn="ctr"/>
            <a:r>
              <a:rPr lang="en-US" sz="9600" dirty="0"/>
              <a:t>OR</a:t>
            </a:r>
            <a:r>
              <a:rPr lang="en-US" dirty="0"/>
              <a:t/>
            </a:r>
            <a:br>
              <a:rPr lang="en-US" dirty="0"/>
            </a:br>
            <a:endParaRPr lang="en-US" dirty="0"/>
          </a:p>
        </p:txBody>
      </p:sp>
      <p:sp>
        <p:nvSpPr>
          <p:cNvPr id="3" name="Content Placeholder 2"/>
          <p:cNvSpPr>
            <a:spLocks noGrp="1"/>
          </p:cNvSpPr>
          <p:nvPr>
            <p:ph sz="quarter" idx="13"/>
          </p:nvPr>
        </p:nvSpPr>
        <p:spPr>
          <a:xfrm flipV="1">
            <a:off x="609600" y="5714999"/>
            <a:ext cx="7924800" cy="45719"/>
          </a:xfrm>
        </p:spPr>
        <p:txBody>
          <a:bodyPr>
            <a:normAutofit fontScale="25000" lnSpcReduction="20000"/>
          </a:bodyPr>
          <a:lstStyle/>
          <a:p>
            <a:endParaRPr lang="en-US"/>
          </a:p>
        </p:txBody>
      </p:sp>
    </p:spTree>
    <p:extLst>
      <p:ext uri="{BB962C8B-B14F-4D97-AF65-F5344CB8AC3E}">
        <p14:creationId xmlns:p14="http://schemas.microsoft.com/office/powerpoint/2010/main" val="4167778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pPr marL="0" marR="0"/>
            <a:r>
              <a:rPr lang="en-US" sz="3200" dirty="0">
                <a:latin typeface="Times New Roman"/>
                <a:ea typeface="Times New Roman"/>
              </a:rPr>
              <a:t>According to the 2004 CDC Report</a:t>
            </a:r>
            <a:r>
              <a:rPr lang="en-US" sz="3200" dirty="0" smtClean="0">
                <a:latin typeface="Times New Roman"/>
                <a:ea typeface="Times New Roman"/>
              </a:rPr>
              <a:t>:</a:t>
            </a:r>
            <a:endParaRPr lang="en-US" dirty="0"/>
          </a:p>
        </p:txBody>
      </p:sp>
      <p:sp>
        <p:nvSpPr>
          <p:cNvPr id="3" name="Content Placeholder 2"/>
          <p:cNvSpPr>
            <a:spLocks noGrp="1"/>
          </p:cNvSpPr>
          <p:nvPr>
            <p:ph sz="quarter" idx="13"/>
          </p:nvPr>
        </p:nvSpPr>
        <p:spPr>
          <a:xfrm>
            <a:off x="609600" y="1219200"/>
            <a:ext cx="7924800" cy="4495800"/>
          </a:xfrm>
        </p:spPr>
        <p:txBody>
          <a:bodyPr>
            <a:normAutofit fontScale="92500"/>
          </a:bodyPr>
          <a:lstStyle/>
          <a:p>
            <a:pPr lvl="0">
              <a:buFont typeface="+mj-lt"/>
              <a:buAutoNum type="romanUcPeriod"/>
            </a:pPr>
            <a:r>
              <a:rPr lang="en-US" sz="2400" dirty="0">
                <a:latin typeface="Times New Roman"/>
                <a:ea typeface="Times New Roman"/>
              </a:rPr>
              <a:t>We could have saved 435,000 lives by making tobacco illegal</a:t>
            </a:r>
            <a:r>
              <a:rPr lang="en-US" sz="2400" dirty="0" smtClean="0">
                <a:latin typeface="Times New Roman"/>
                <a:ea typeface="Times New Roman"/>
              </a:rPr>
              <a:t>.</a:t>
            </a:r>
          </a:p>
          <a:p>
            <a:pPr lvl="0">
              <a:buFont typeface="+mj-lt"/>
              <a:buAutoNum type="romanUcPeriod"/>
            </a:pPr>
            <a:endParaRPr lang="en-US" sz="2400" dirty="0">
              <a:latin typeface="Times New Roman"/>
              <a:ea typeface="Times New Roman"/>
            </a:endParaRPr>
          </a:p>
          <a:p>
            <a:pPr lvl="0">
              <a:buFont typeface="+mj-lt"/>
              <a:buAutoNum type="romanUcPeriod"/>
            </a:pPr>
            <a:r>
              <a:rPr lang="en-US" sz="2400" dirty="0">
                <a:latin typeface="Times New Roman"/>
                <a:ea typeface="Times New Roman"/>
              </a:rPr>
              <a:t>We could have saved 400,000 lives by removing unhealthy foods from grocery store shelves and restaurants</a:t>
            </a:r>
            <a:r>
              <a:rPr lang="en-US" sz="2400" dirty="0" smtClean="0">
                <a:latin typeface="Times New Roman"/>
                <a:ea typeface="Times New Roman"/>
              </a:rPr>
              <a:t>.</a:t>
            </a:r>
          </a:p>
          <a:p>
            <a:pPr lvl="0">
              <a:buFont typeface="+mj-lt"/>
              <a:buAutoNum type="romanUcPeriod"/>
            </a:pPr>
            <a:endParaRPr lang="en-US" sz="2400" dirty="0">
              <a:latin typeface="Times New Roman"/>
              <a:ea typeface="Times New Roman"/>
            </a:endParaRPr>
          </a:p>
          <a:p>
            <a:pPr lvl="0">
              <a:buFont typeface="+mj-lt"/>
              <a:buAutoNum type="romanUcPeriod"/>
            </a:pPr>
            <a:r>
              <a:rPr lang="en-US" sz="2400" dirty="0">
                <a:latin typeface="Times New Roman"/>
                <a:ea typeface="Times New Roman"/>
              </a:rPr>
              <a:t>We could have saved 85,000 lives in 2000 by removing people’s choice as to whether they should consume alcohol.  </a:t>
            </a:r>
            <a:endParaRPr lang="en-US" sz="2400" dirty="0" smtClean="0">
              <a:latin typeface="Times New Roman"/>
              <a:ea typeface="Times New Roman"/>
            </a:endParaRPr>
          </a:p>
          <a:p>
            <a:pPr lvl="0">
              <a:buFont typeface="+mj-lt"/>
              <a:buAutoNum type="romanUcPeriod"/>
            </a:pPr>
            <a:endParaRPr lang="en-US" sz="2400" dirty="0">
              <a:latin typeface="Times New Roman"/>
              <a:ea typeface="Times New Roman"/>
            </a:endParaRPr>
          </a:p>
          <a:p>
            <a:pPr lvl="0">
              <a:buFont typeface="+mj-lt"/>
              <a:buAutoNum type="romanUcPeriod"/>
            </a:pPr>
            <a:r>
              <a:rPr lang="en-US" sz="2400" dirty="0">
                <a:latin typeface="Times New Roman"/>
                <a:ea typeface="Times New Roman"/>
              </a:rPr>
              <a:t>We could have saved 29,000 lives by making firearms illegal.  </a:t>
            </a:r>
          </a:p>
          <a:p>
            <a:pPr marL="400050" indent="-400050">
              <a:buFont typeface="+mj-lt"/>
              <a:buAutoNum type="romanUcPeriod"/>
            </a:pPr>
            <a:endParaRPr lang="en-US" dirty="0"/>
          </a:p>
        </p:txBody>
      </p:sp>
    </p:spTree>
    <p:extLst>
      <p:ext uri="{BB962C8B-B14F-4D97-AF65-F5344CB8AC3E}">
        <p14:creationId xmlns:p14="http://schemas.microsoft.com/office/powerpoint/2010/main" val="17356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09600" y="228600"/>
            <a:ext cx="7924800" cy="46038"/>
          </a:xfrm>
        </p:spPr>
        <p:txBody>
          <a:bodyPr/>
          <a:lstStyle/>
          <a:p>
            <a:endParaRPr lang="en-US" dirty="0"/>
          </a:p>
        </p:txBody>
      </p:sp>
      <p:sp>
        <p:nvSpPr>
          <p:cNvPr id="3" name="Content Placeholder 2"/>
          <p:cNvSpPr>
            <a:spLocks noGrp="1"/>
          </p:cNvSpPr>
          <p:nvPr>
            <p:ph sz="quarter" idx="13"/>
          </p:nvPr>
        </p:nvSpPr>
        <p:spPr>
          <a:xfrm>
            <a:off x="609600" y="685800"/>
            <a:ext cx="7924800" cy="5029200"/>
          </a:xfrm>
        </p:spPr>
        <p:txBody>
          <a:bodyPr/>
          <a:lstStyle/>
          <a:p>
            <a:pPr marL="0" marR="0" indent="0">
              <a:buNone/>
            </a:pPr>
            <a:r>
              <a:rPr lang="en-US" sz="3600" dirty="0">
                <a:latin typeface="Times New Roman"/>
                <a:ea typeface="Times New Roman"/>
              </a:rPr>
              <a:t>By removing people’s choices in those areas the government could save 949,000 lives a year.  </a:t>
            </a:r>
          </a:p>
          <a:p>
            <a:pPr marL="0" marR="0" indent="0">
              <a:buNone/>
            </a:pPr>
            <a:r>
              <a:rPr lang="en-US" sz="3600" dirty="0">
                <a:latin typeface="Times New Roman"/>
                <a:ea typeface="Times New Roman"/>
              </a:rPr>
              <a:t> </a:t>
            </a:r>
          </a:p>
          <a:p>
            <a:pPr marL="0" marR="0" indent="0">
              <a:buNone/>
            </a:pPr>
            <a:r>
              <a:rPr lang="en-US" sz="3600" dirty="0">
                <a:latin typeface="Times New Roman"/>
                <a:ea typeface="Times New Roman"/>
              </a:rPr>
              <a:t>Instead they want to take away our right to choose under the mistaken belief that they could save less than 2,000 lives.  </a:t>
            </a:r>
          </a:p>
          <a:p>
            <a:endParaRPr lang="en-US" dirty="0"/>
          </a:p>
        </p:txBody>
      </p:sp>
    </p:spTree>
    <p:extLst>
      <p:ext uri="{BB962C8B-B14F-4D97-AF65-F5344CB8AC3E}">
        <p14:creationId xmlns:p14="http://schemas.microsoft.com/office/powerpoint/2010/main" val="3146382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152400"/>
          </a:xfrm>
        </p:spPr>
        <p:txBody>
          <a:bodyPr/>
          <a:lstStyle/>
          <a:p>
            <a:endParaRPr lang="en-US"/>
          </a:p>
        </p:txBody>
      </p:sp>
      <p:sp>
        <p:nvSpPr>
          <p:cNvPr id="3" name="Content Placeholder 2"/>
          <p:cNvSpPr>
            <a:spLocks noGrp="1"/>
          </p:cNvSpPr>
          <p:nvPr>
            <p:ph sz="quarter" idx="13"/>
          </p:nvPr>
        </p:nvSpPr>
        <p:spPr>
          <a:xfrm>
            <a:off x="609600" y="762000"/>
            <a:ext cx="7924800" cy="4953000"/>
          </a:xfrm>
        </p:spPr>
        <p:txBody>
          <a:bodyPr>
            <a:normAutofit/>
          </a:bodyPr>
          <a:lstStyle/>
          <a:p>
            <a:pPr marL="0" marR="0" algn="ctr"/>
            <a:endParaRPr lang="en-US" sz="4800" dirty="0" smtClean="0">
              <a:latin typeface="Times New Roman"/>
              <a:ea typeface="Times New Roman"/>
            </a:endParaRPr>
          </a:p>
          <a:p>
            <a:pPr marL="0" marR="0" indent="0" algn="ctr">
              <a:buNone/>
            </a:pPr>
            <a:r>
              <a:rPr lang="en-US" sz="4800" dirty="0" smtClean="0">
                <a:latin typeface="Times New Roman"/>
                <a:ea typeface="Times New Roman"/>
              </a:rPr>
              <a:t>BEWARE </a:t>
            </a:r>
            <a:r>
              <a:rPr lang="en-US" sz="4800" dirty="0">
                <a:latin typeface="Times New Roman"/>
                <a:ea typeface="Times New Roman"/>
              </a:rPr>
              <a:t>OF HOW THIS AND SIMILAR </a:t>
            </a:r>
          </a:p>
          <a:p>
            <a:pPr marL="0" marR="0" indent="0" algn="ctr">
              <a:buNone/>
            </a:pPr>
            <a:r>
              <a:rPr lang="en-US" sz="4800" dirty="0">
                <a:latin typeface="Times New Roman"/>
                <a:ea typeface="Times New Roman"/>
              </a:rPr>
              <a:t>STUDIES ARE USED</a:t>
            </a:r>
            <a:endParaRPr lang="en-US" sz="4800" dirty="0">
              <a:effectLst/>
              <a:latin typeface="Times New Roman"/>
              <a:ea typeface="Times New Roman"/>
            </a:endParaRPr>
          </a:p>
        </p:txBody>
      </p:sp>
    </p:spTree>
    <p:extLst>
      <p:ext uri="{BB962C8B-B14F-4D97-AF65-F5344CB8AC3E}">
        <p14:creationId xmlns:p14="http://schemas.microsoft.com/office/powerpoint/2010/main" val="2851520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676400"/>
          </a:xfrm>
        </p:spPr>
        <p:txBody>
          <a:bodyPr/>
          <a:lstStyle/>
          <a:p>
            <a:pPr marL="0" marR="0" algn="ctr"/>
            <a:r>
              <a:rPr lang="en-US" sz="3200" dirty="0" smtClean="0">
                <a:latin typeface="Times New Roman"/>
                <a:ea typeface="Times New Roman"/>
              </a:rPr>
              <a:t/>
            </a:r>
            <a:br>
              <a:rPr lang="en-US" sz="3200" dirty="0" smtClean="0">
                <a:latin typeface="Times New Roman"/>
                <a:ea typeface="Times New Roman"/>
              </a:rPr>
            </a:br>
            <a:r>
              <a:rPr lang="en-US" sz="3200" dirty="0">
                <a:latin typeface="Times New Roman"/>
                <a:ea typeface="Times New Roman"/>
              </a:rPr>
              <a:t/>
            </a:r>
            <a:br>
              <a:rPr lang="en-US" sz="3200" dirty="0">
                <a:latin typeface="Times New Roman"/>
                <a:ea typeface="Times New Roman"/>
              </a:rPr>
            </a:br>
            <a:r>
              <a:rPr lang="en-US" sz="3200" dirty="0" smtClean="0">
                <a:latin typeface="Times New Roman"/>
                <a:ea typeface="Times New Roman"/>
              </a:rPr>
              <a:t/>
            </a:r>
            <a:br>
              <a:rPr lang="en-US" sz="3200" dirty="0" smtClean="0">
                <a:latin typeface="Times New Roman"/>
                <a:ea typeface="Times New Roman"/>
              </a:rPr>
            </a:br>
            <a:r>
              <a:rPr lang="en-US" sz="3200" dirty="0">
                <a:latin typeface="Times New Roman"/>
                <a:ea typeface="Times New Roman"/>
              </a:rPr>
              <a:t/>
            </a:r>
            <a:br>
              <a:rPr lang="en-US" sz="3200" dirty="0">
                <a:latin typeface="Times New Roman"/>
                <a:ea typeface="Times New Roman"/>
              </a:rPr>
            </a:br>
            <a:r>
              <a:rPr lang="en-US" sz="3200" dirty="0" smtClean="0">
                <a:latin typeface="Times New Roman"/>
                <a:ea typeface="Times New Roman"/>
              </a:rPr>
              <a:t/>
            </a:r>
            <a:br>
              <a:rPr lang="en-US" sz="3200" dirty="0" smtClean="0">
                <a:latin typeface="Times New Roman"/>
                <a:ea typeface="Times New Roman"/>
              </a:rPr>
            </a:br>
            <a:r>
              <a:rPr lang="en-US" sz="3200" dirty="0">
                <a:latin typeface="Times New Roman"/>
                <a:ea typeface="Times New Roman"/>
              </a:rPr>
              <a:t/>
            </a:r>
            <a:br>
              <a:rPr lang="en-US" sz="3200" dirty="0">
                <a:latin typeface="Times New Roman"/>
                <a:ea typeface="Times New Roman"/>
              </a:rPr>
            </a:br>
            <a:r>
              <a:rPr lang="en-US" sz="3200" dirty="0" smtClean="0">
                <a:latin typeface="Times New Roman"/>
                <a:ea typeface="Times New Roman"/>
              </a:rPr>
              <a:t/>
            </a:r>
            <a:br>
              <a:rPr lang="en-US" sz="3200" dirty="0" smtClean="0">
                <a:latin typeface="Times New Roman"/>
                <a:ea typeface="Times New Roman"/>
              </a:rPr>
            </a:br>
            <a:r>
              <a:rPr lang="en-US" sz="3200" dirty="0" smtClean="0">
                <a:latin typeface="Times New Roman"/>
                <a:ea typeface="Times New Roman"/>
              </a:rPr>
              <a:t>A </a:t>
            </a:r>
            <a:r>
              <a:rPr lang="en-US" sz="3200" dirty="0">
                <a:latin typeface="Times New Roman"/>
                <a:ea typeface="Times New Roman"/>
              </a:rPr>
              <a:t>recent Foxnews.com article stated the following:</a:t>
            </a:r>
            <a:r>
              <a:rPr lang="en-US" sz="2400" dirty="0">
                <a:latin typeface="Times New Roman"/>
                <a:ea typeface="Times New Roman"/>
              </a:rPr>
              <a:t/>
            </a:r>
            <a:br>
              <a:rPr lang="en-US" sz="2400" dirty="0">
                <a:latin typeface="Times New Roman"/>
                <a:ea typeface="Times New Roman"/>
              </a:rPr>
            </a:br>
            <a:endParaRPr lang="en-US" dirty="0"/>
          </a:p>
        </p:txBody>
      </p:sp>
      <p:sp>
        <p:nvSpPr>
          <p:cNvPr id="3" name="Content Placeholder 2"/>
          <p:cNvSpPr>
            <a:spLocks noGrp="1"/>
          </p:cNvSpPr>
          <p:nvPr>
            <p:ph sz="quarter" idx="13"/>
          </p:nvPr>
        </p:nvSpPr>
        <p:spPr/>
        <p:txBody>
          <a:bodyPr/>
          <a:lstStyle/>
          <a:p>
            <a:pPr marL="0" indent="0">
              <a:buNone/>
            </a:pPr>
            <a:endParaRPr lang="en-US" dirty="0"/>
          </a:p>
          <a:p>
            <a:pPr marL="0" indent="0" algn="ctr">
              <a:buNone/>
            </a:pPr>
            <a:r>
              <a:rPr lang="en-US" sz="3600" dirty="0"/>
              <a:t>"[A] study from the Centers for Disease Control and Prevention found that only 12 percent of fatal motorcycle accidents nationwide happened in the 20 states that required helmets for all riders".</a:t>
            </a:r>
          </a:p>
          <a:p>
            <a:pPr marL="0" indent="0">
              <a:buNone/>
            </a:pPr>
            <a:endParaRPr lang="en-US" dirty="0"/>
          </a:p>
        </p:txBody>
      </p:sp>
    </p:spTree>
    <p:extLst>
      <p:ext uri="{BB962C8B-B14F-4D97-AF65-F5344CB8AC3E}">
        <p14:creationId xmlns:p14="http://schemas.microsoft.com/office/powerpoint/2010/main" val="793694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we see something like that we should </a:t>
            </a:r>
            <a:r>
              <a:rPr lang="en-US"/>
              <a:t>do </a:t>
            </a:r>
            <a:r>
              <a:rPr lang="en-US" smtClean="0"/>
              <a:t>Three</a:t>
            </a:r>
            <a:br>
              <a:rPr lang="en-US" smtClean="0"/>
            </a:br>
            <a:r>
              <a:rPr lang="en-US" smtClean="0"/>
              <a:t> </a:t>
            </a:r>
            <a:r>
              <a:rPr lang="en-US" dirty="0"/>
              <a:t>things:</a:t>
            </a:r>
          </a:p>
        </p:txBody>
      </p:sp>
      <p:sp>
        <p:nvSpPr>
          <p:cNvPr id="3" name="Content Placeholder 2"/>
          <p:cNvSpPr>
            <a:spLocks noGrp="1"/>
          </p:cNvSpPr>
          <p:nvPr>
            <p:ph sz="quarter" idx="13"/>
          </p:nvPr>
        </p:nvSpPr>
        <p:spPr/>
        <p:txBody>
          <a:bodyPr>
            <a:normAutofit/>
          </a:bodyPr>
          <a:lstStyle/>
          <a:p>
            <a:r>
              <a:rPr lang="en-US" sz="3200" dirty="0"/>
              <a:t>I.	Verify the accuracy of the statement.</a:t>
            </a:r>
          </a:p>
          <a:p>
            <a:endParaRPr lang="en-US" sz="3200" dirty="0"/>
          </a:p>
          <a:p>
            <a:r>
              <a:rPr lang="en-US" sz="3200" dirty="0"/>
              <a:t>II.	See if the source material is actually of help.</a:t>
            </a:r>
          </a:p>
          <a:p>
            <a:endParaRPr lang="en-US" sz="3200" dirty="0"/>
          </a:p>
          <a:p>
            <a:r>
              <a:rPr lang="en-US" sz="3200" dirty="0"/>
              <a:t>III.	See if we can supplement or improve the source material.</a:t>
            </a:r>
          </a:p>
        </p:txBody>
      </p:sp>
    </p:spTree>
    <p:extLst>
      <p:ext uri="{BB962C8B-B14F-4D97-AF65-F5344CB8AC3E}">
        <p14:creationId xmlns:p14="http://schemas.microsoft.com/office/powerpoint/2010/main" val="303145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Let’s use the statement made by </a:t>
            </a:r>
            <a:r>
              <a:rPr lang="en-US" sz="3200" dirty="0" smtClean="0">
                <a:latin typeface="Times New Roman"/>
                <a:ea typeface="Times New Roman"/>
              </a:rPr>
              <a:t>Foxnews.com</a:t>
            </a:r>
            <a:endParaRPr lang="en-US" dirty="0"/>
          </a:p>
        </p:txBody>
      </p:sp>
      <p:sp>
        <p:nvSpPr>
          <p:cNvPr id="3" name="Content Placeholder 2"/>
          <p:cNvSpPr>
            <a:spLocks noGrp="1"/>
          </p:cNvSpPr>
          <p:nvPr>
            <p:ph sz="quarter" idx="13"/>
          </p:nvPr>
        </p:nvSpPr>
        <p:spPr/>
        <p:txBody>
          <a:bodyPr/>
          <a:lstStyle/>
          <a:p>
            <a:pPr marL="0" indent="0" algn="ctr">
              <a:buNone/>
            </a:pPr>
            <a:endParaRPr lang="en-US" sz="4000" dirty="0" smtClean="0"/>
          </a:p>
          <a:p>
            <a:pPr marL="0" indent="0" algn="ctr">
              <a:buNone/>
            </a:pPr>
            <a:r>
              <a:rPr lang="en-US" sz="4000" dirty="0" smtClean="0"/>
              <a:t>"[</a:t>
            </a:r>
            <a:r>
              <a:rPr lang="en-US" sz="4000" dirty="0"/>
              <a:t>A] study from the Centers for Disease Control and Prevention found that only 12 percent of fatal motorcycle accidents nationwide happened in the 20 states that required helmets for all riders".</a:t>
            </a:r>
          </a:p>
          <a:p>
            <a:pPr marL="0" indent="0" algn="ctr">
              <a:buNone/>
            </a:pPr>
            <a:endParaRPr lang="en-US" dirty="0"/>
          </a:p>
        </p:txBody>
      </p:sp>
    </p:spTree>
    <p:extLst>
      <p:ext uri="{BB962C8B-B14F-4D97-AF65-F5344CB8AC3E}">
        <p14:creationId xmlns:p14="http://schemas.microsoft.com/office/powerpoint/2010/main" val="3082003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Now let’s compare it to the actual CDC </a:t>
            </a:r>
            <a:r>
              <a:rPr lang="en-US" sz="3200" dirty="0" smtClean="0">
                <a:latin typeface="Times New Roman"/>
                <a:ea typeface="Times New Roman"/>
              </a:rPr>
              <a:t>study</a:t>
            </a:r>
            <a:endParaRPr lang="en-US" dirty="0"/>
          </a:p>
        </p:txBody>
      </p:sp>
      <p:sp>
        <p:nvSpPr>
          <p:cNvPr id="3" name="Content Placeholder 2"/>
          <p:cNvSpPr>
            <a:spLocks noGrp="1"/>
          </p:cNvSpPr>
          <p:nvPr>
            <p:ph sz="quarter" idx="13"/>
          </p:nvPr>
        </p:nvSpPr>
        <p:spPr/>
        <p:txBody>
          <a:bodyPr>
            <a:normAutofit fontScale="85000" lnSpcReduction="20000"/>
          </a:bodyPr>
          <a:lstStyle/>
          <a:p>
            <a:endParaRPr lang="en-US" dirty="0"/>
          </a:p>
          <a:p>
            <a:pPr marL="0" indent="0">
              <a:buNone/>
            </a:pPr>
            <a:r>
              <a:rPr lang="en-US" dirty="0"/>
              <a:t>I</a:t>
            </a:r>
            <a:r>
              <a:rPr lang="en-US" sz="3200" dirty="0"/>
              <a:t>.	CDC researchers looked at the 14,283 motorcycle fatalities nationwide from 2008 to 2010.</a:t>
            </a:r>
          </a:p>
          <a:p>
            <a:endParaRPr lang="en-US" sz="3200" dirty="0"/>
          </a:p>
          <a:p>
            <a:pPr marL="0" indent="0">
              <a:buNone/>
            </a:pPr>
            <a:r>
              <a:rPr lang="en-US" sz="3200" dirty="0"/>
              <a:t>II.	They focused on the 6,057 fatalities that were not wearing a helmet.</a:t>
            </a:r>
          </a:p>
          <a:p>
            <a:endParaRPr lang="en-US" sz="3200" dirty="0"/>
          </a:p>
          <a:p>
            <a:pPr marL="0" indent="0">
              <a:buNone/>
            </a:pPr>
            <a:r>
              <a:rPr lang="en-US" sz="3200" dirty="0"/>
              <a:t>III.	They found that 12 % of the 6,057 non- helmeted fatalities took place in the 20 states that had a universal helmet law.</a:t>
            </a:r>
          </a:p>
          <a:p>
            <a:pPr marL="0" indent="0">
              <a:buNone/>
            </a:pPr>
            <a:endParaRPr lang="en-US" dirty="0"/>
          </a:p>
        </p:txBody>
      </p:sp>
    </p:spTree>
    <p:extLst>
      <p:ext uri="{BB962C8B-B14F-4D97-AF65-F5344CB8AC3E}">
        <p14:creationId xmlns:p14="http://schemas.microsoft.com/office/powerpoint/2010/main" val="26347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a:latin typeface="Times New Roman"/>
                <a:ea typeface="Times New Roman"/>
              </a:rPr>
              <a:t>SEE IF THE SOURCE MATERIAL IS ACTUALLY OF </a:t>
            </a:r>
            <a:r>
              <a:rPr lang="en-US" sz="3200" dirty="0" smtClean="0">
                <a:latin typeface="Times New Roman"/>
                <a:ea typeface="Times New Roman"/>
              </a:rPr>
              <a:t>HELP</a:t>
            </a:r>
            <a:endParaRPr lang="en-US" dirty="0"/>
          </a:p>
        </p:txBody>
      </p:sp>
      <p:sp>
        <p:nvSpPr>
          <p:cNvPr id="3" name="Content Placeholder 2"/>
          <p:cNvSpPr>
            <a:spLocks noGrp="1"/>
          </p:cNvSpPr>
          <p:nvPr>
            <p:ph sz="quarter" idx="13"/>
          </p:nvPr>
        </p:nvSpPr>
        <p:spPr/>
        <p:txBody>
          <a:bodyPr>
            <a:noAutofit/>
          </a:bodyPr>
          <a:lstStyle/>
          <a:p>
            <a:pPr marL="0" indent="0">
              <a:buNone/>
            </a:pPr>
            <a:r>
              <a:rPr lang="en-US" sz="2800" dirty="0"/>
              <a:t>I.	There were14, 283 motorcycle fatalities nationwide from 2008 to 2010</a:t>
            </a:r>
            <a:r>
              <a:rPr lang="en-US" sz="2800" dirty="0" smtClean="0"/>
              <a:t>.</a:t>
            </a:r>
            <a:endParaRPr lang="en-US" sz="2800" dirty="0"/>
          </a:p>
          <a:p>
            <a:pPr marL="0" indent="0">
              <a:buNone/>
            </a:pPr>
            <a:r>
              <a:rPr lang="en-US" sz="2800" dirty="0"/>
              <a:t>II.	6,057 fatalities that were not wearing a helmet</a:t>
            </a:r>
            <a:r>
              <a:rPr lang="en-US" sz="2800" dirty="0" smtClean="0"/>
              <a:t>.</a:t>
            </a:r>
            <a:endParaRPr lang="en-US" sz="2800" dirty="0"/>
          </a:p>
          <a:p>
            <a:pPr marL="0" indent="0">
              <a:buNone/>
            </a:pPr>
            <a:r>
              <a:rPr lang="en-US" sz="2800" dirty="0"/>
              <a:t>III.	That means that of the 14,283 motorcycle fatalities between 2008 and 2010, 8,226, or 57.6% were wearing helmets when they were killed.  </a:t>
            </a:r>
          </a:p>
          <a:p>
            <a:pPr marL="0" indent="0">
              <a:buNone/>
            </a:pPr>
            <a:r>
              <a:rPr lang="en-US" sz="2800" dirty="0"/>
              <a:t>IV.	That further means that the majority of motorcyclists killed between 2008 and 2010 were wearing helmets. </a:t>
            </a:r>
          </a:p>
        </p:txBody>
      </p:sp>
    </p:spTree>
    <p:extLst>
      <p:ext uri="{BB962C8B-B14F-4D97-AF65-F5344CB8AC3E}">
        <p14:creationId xmlns:p14="http://schemas.microsoft.com/office/powerpoint/2010/main" val="11581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2239962"/>
          </a:xfrm>
        </p:spPr>
        <p:txBody>
          <a:bodyPr/>
          <a:lstStyle/>
          <a:p>
            <a:pPr marL="0" marR="0" algn="ctr"/>
            <a:r>
              <a:rPr lang="en-US" sz="3200" dirty="0">
                <a:latin typeface="Times New Roman"/>
                <a:ea typeface="Times New Roman"/>
              </a:rPr>
              <a:t>SEE IF WE CAN SUPPLEMENT OR IMPROVE </a:t>
            </a:r>
            <a:r>
              <a:rPr lang="en-US" sz="2400" dirty="0">
                <a:latin typeface="Times New Roman"/>
                <a:ea typeface="Times New Roman"/>
              </a:rPr>
              <a:t/>
            </a:r>
            <a:br>
              <a:rPr lang="en-US" sz="2400" dirty="0">
                <a:latin typeface="Times New Roman"/>
                <a:ea typeface="Times New Roman"/>
              </a:rPr>
            </a:br>
            <a:r>
              <a:rPr lang="en-US" sz="3200" dirty="0">
                <a:latin typeface="Times New Roman"/>
                <a:ea typeface="Times New Roman"/>
              </a:rPr>
              <a:t>THE SOURCE MATERIAL</a:t>
            </a:r>
            <a:r>
              <a:rPr lang="en-US" sz="3200" dirty="0" smtClean="0">
                <a:latin typeface="Times New Roman"/>
                <a:ea typeface="Times New Roman"/>
              </a:rPr>
              <a:t>.</a:t>
            </a:r>
            <a:br>
              <a:rPr lang="en-US" sz="3200" dirty="0" smtClean="0">
                <a:latin typeface="Times New Roman"/>
                <a:ea typeface="Times New Roman"/>
              </a:rPr>
            </a:br>
            <a:r>
              <a:rPr lang="en-US" sz="3200" dirty="0" smtClean="0">
                <a:latin typeface="Times New Roman"/>
                <a:ea typeface="Times New Roman"/>
              </a:rPr>
              <a:t> </a:t>
            </a:r>
            <a:r>
              <a:rPr lang="en-US" sz="1800" dirty="0">
                <a:latin typeface="Times New Roman"/>
                <a:ea typeface="Times New Roman"/>
              </a:rPr>
              <a:t>(Numbers Below From NHTSA &amp; U.S. Census Bureau)</a:t>
            </a:r>
            <a:endParaRPr lang="en-US" sz="1800" dirty="0">
              <a:effectLst/>
              <a:latin typeface="Times New Roman"/>
              <a:ea typeface="Times New Roman"/>
            </a:endParaRPr>
          </a:p>
        </p:txBody>
      </p:sp>
      <p:sp>
        <p:nvSpPr>
          <p:cNvPr id="3" name="Content Placeholder 2"/>
          <p:cNvSpPr>
            <a:spLocks noGrp="1"/>
          </p:cNvSpPr>
          <p:nvPr>
            <p:ph sz="quarter" idx="13"/>
          </p:nvPr>
        </p:nvSpPr>
        <p:spPr>
          <a:xfrm>
            <a:off x="609600" y="2514600"/>
            <a:ext cx="7924800" cy="3200400"/>
          </a:xfrm>
        </p:spPr>
        <p:txBody>
          <a:bodyPr/>
          <a:lstStyle/>
          <a:p>
            <a:pPr marL="0" indent="0">
              <a:buNone/>
            </a:pPr>
            <a:endParaRPr lang="en-US" dirty="0"/>
          </a:p>
          <a:p>
            <a:pPr marL="0" indent="0">
              <a:buNone/>
            </a:pPr>
            <a:r>
              <a:rPr lang="en-US" sz="2800" dirty="0"/>
              <a:t>I.	Between 2008 &amp; 2010 there were 14,283 motorcycle fatalities.</a:t>
            </a:r>
          </a:p>
          <a:p>
            <a:pPr marL="0" indent="0">
              <a:buNone/>
            </a:pPr>
            <a:endParaRPr lang="en-US" sz="2800" dirty="0"/>
          </a:p>
          <a:p>
            <a:pPr marL="0" indent="0">
              <a:buNone/>
            </a:pPr>
            <a:r>
              <a:rPr lang="en-US" sz="2800" dirty="0"/>
              <a:t>II.	6,118 (43%) occurred in the 21 jurisdictions that had mandatory helmet laws.</a:t>
            </a:r>
          </a:p>
          <a:p>
            <a:pPr marL="0" indent="0">
              <a:buNone/>
            </a:pPr>
            <a:endParaRPr lang="en-US" dirty="0"/>
          </a:p>
        </p:txBody>
      </p:sp>
    </p:spTree>
    <p:extLst>
      <p:ext uri="{BB962C8B-B14F-4D97-AF65-F5344CB8AC3E}">
        <p14:creationId xmlns:p14="http://schemas.microsoft.com/office/powerpoint/2010/main" val="199145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5719"/>
          </a:xfrm>
        </p:spPr>
        <p:txBody>
          <a:bodyPr/>
          <a:lstStyle/>
          <a:p>
            <a:endParaRPr lang="en-US" dirty="0"/>
          </a:p>
        </p:txBody>
      </p:sp>
      <p:sp>
        <p:nvSpPr>
          <p:cNvPr id="3" name="Content Placeholder 2"/>
          <p:cNvSpPr>
            <a:spLocks noGrp="1"/>
          </p:cNvSpPr>
          <p:nvPr>
            <p:ph sz="quarter" idx="13"/>
          </p:nvPr>
        </p:nvSpPr>
        <p:spPr>
          <a:xfrm>
            <a:off x="609600" y="685800"/>
            <a:ext cx="7924800" cy="9677400"/>
          </a:xfrm>
        </p:spPr>
        <p:txBody>
          <a:bodyPr>
            <a:normAutofit/>
          </a:bodyPr>
          <a:lstStyle/>
          <a:p>
            <a:pPr marL="0" indent="0">
              <a:buNone/>
            </a:pPr>
            <a:r>
              <a:rPr lang="en-US" sz="3200" dirty="0"/>
              <a:t>III.	Those same 21 jurisdictions accounted for 40% of all motorcycle registrations in the U.S</a:t>
            </a:r>
            <a:r>
              <a:rPr lang="en-US" sz="3200" dirty="0" smtClean="0"/>
              <a:t>.</a:t>
            </a:r>
            <a:endParaRPr lang="en-US" sz="3200" dirty="0"/>
          </a:p>
          <a:p>
            <a:pPr marL="0" indent="0">
              <a:buNone/>
            </a:pPr>
            <a:r>
              <a:rPr lang="en-US" sz="3200" dirty="0"/>
              <a:t>IV.	8,165 (57%) of all motorcycle fatalities between 2008 &amp; 2010 occurred in the 30 jurisdictions that allowed choice on the issue of helmets.</a:t>
            </a:r>
          </a:p>
          <a:p>
            <a:pPr marL="0" indent="0">
              <a:buNone/>
            </a:pPr>
            <a:r>
              <a:rPr lang="en-US" sz="3200" dirty="0"/>
              <a:t>V.	Those same 30 jurisdictions accounted for 60% of all motorcycle registrations in the U.S.</a:t>
            </a:r>
          </a:p>
        </p:txBody>
      </p:sp>
    </p:spTree>
    <p:extLst>
      <p:ext uri="{BB962C8B-B14F-4D97-AF65-F5344CB8AC3E}">
        <p14:creationId xmlns:p14="http://schemas.microsoft.com/office/powerpoint/2010/main" val="36666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latin typeface="Arial Rounded MT Bold" pitchFamily="34" charset="0"/>
              </a:rPr>
              <a:t>DON’T PISS DOWN MY BACK </a:t>
            </a:r>
            <a:r>
              <a:rPr lang="en-US" sz="2000" dirty="0" smtClean="0">
                <a:latin typeface="Arial Rounded MT Bold" pitchFamily="34" charset="0"/>
              </a:rPr>
              <a:t>AND </a:t>
            </a:r>
            <a:r>
              <a:rPr lang="en-US" sz="2000" dirty="0">
                <a:latin typeface="Arial Rounded MT Bold" pitchFamily="34" charset="0"/>
              </a:rPr>
              <a:t>TELL ME IT’S RAINING</a:t>
            </a:r>
            <a:br>
              <a:rPr lang="en-US" sz="2000" dirty="0">
                <a:latin typeface="Arial Rounded MT Bold" pitchFamily="34" charset="0"/>
              </a:rPr>
            </a:br>
            <a:r>
              <a:rPr lang="en-US" sz="2000" dirty="0">
                <a:latin typeface="Arial Rounded MT Bold" pitchFamily="34" charset="0"/>
              </a:rPr>
              <a:t> </a:t>
            </a:r>
            <a:br>
              <a:rPr lang="en-US" sz="2000" dirty="0">
                <a:latin typeface="Arial Rounded MT Bold" pitchFamily="34" charset="0"/>
              </a:rPr>
            </a:br>
            <a:r>
              <a:rPr lang="en-US" sz="2000" dirty="0">
                <a:latin typeface="Arial Rounded MT Bold" pitchFamily="34" charset="0"/>
              </a:rPr>
              <a:t>(Outlaw </a:t>
            </a:r>
            <a:r>
              <a:rPr lang="en-US" sz="2000" dirty="0" err="1">
                <a:latin typeface="Arial Rounded MT Bold" pitchFamily="34" charset="0"/>
              </a:rPr>
              <a:t>Josey</a:t>
            </a:r>
            <a:r>
              <a:rPr lang="en-US" sz="2000" dirty="0">
                <a:latin typeface="Arial Rounded MT Bold" pitchFamily="34" charset="0"/>
              </a:rPr>
              <a:t> Wales – 1976</a:t>
            </a:r>
            <a:r>
              <a:rPr lang="en-US" sz="2000" dirty="0" smtClean="0">
                <a:latin typeface="Arial Rounded MT Bold" pitchFamily="34" charset="0"/>
              </a:rPr>
              <a:t>)</a:t>
            </a:r>
            <a:endParaRPr lang="en-US" dirty="0">
              <a:latin typeface="Arial Rounded MT Bold" pitchFamily="34" charset="0"/>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52600" y="1676400"/>
            <a:ext cx="5486400" cy="4419600"/>
          </a:xfrm>
        </p:spPr>
      </p:pic>
    </p:spTree>
    <p:extLst>
      <p:ext uri="{BB962C8B-B14F-4D97-AF65-F5344CB8AC3E}">
        <p14:creationId xmlns:p14="http://schemas.microsoft.com/office/powerpoint/2010/main" val="4163270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r>
              <a:rPr lang="en-US" sz="3200" dirty="0" smtClean="0">
                <a:latin typeface="Times New Roman"/>
                <a:ea typeface="Times New Roman"/>
              </a:rPr>
              <a:t>WHAT </a:t>
            </a:r>
            <a:r>
              <a:rPr lang="en-US" sz="3200" dirty="0">
                <a:latin typeface="Times New Roman"/>
                <a:ea typeface="Times New Roman"/>
              </a:rPr>
              <a:t>DOES THAT MEAN?</a:t>
            </a:r>
            <a:r>
              <a:rPr lang="en-US" sz="2400" dirty="0">
                <a:latin typeface="Times New Roman"/>
                <a:ea typeface="Times New Roman"/>
              </a:rPr>
              <a:t/>
            </a:r>
            <a:br>
              <a:rPr lang="en-US" sz="2400" dirty="0">
                <a:latin typeface="Times New Roman"/>
                <a:ea typeface="Times New Roman"/>
              </a:rPr>
            </a:br>
            <a:endParaRPr lang="en-US" dirty="0"/>
          </a:p>
        </p:txBody>
      </p:sp>
      <p:sp>
        <p:nvSpPr>
          <p:cNvPr id="3" name="Content Placeholder 2"/>
          <p:cNvSpPr>
            <a:spLocks noGrp="1"/>
          </p:cNvSpPr>
          <p:nvPr>
            <p:ph sz="quarter" idx="13"/>
          </p:nvPr>
        </p:nvSpPr>
        <p:spPr/>
        <p:txBody>
          <a:bodyPr>
            <a:normAutofit/>
          </a:bodyPr>
          <a:lstStyle/>
          <a:p>
            <a:pPr marL="0" indent="0">
              <a:buNone/>
            </a:pPr>
            <a:r>
              <a:rPr lang="en-US" sz="2400" dirty="0"/>
              <a:t>I.	41% of the jurisdictions in the United States account for 40% of motorcycle registrations and 43% of all motorcycle fatalities</a:t>
            </a:r>
            <a:r>
              <a:rPr lang="en-US" sz="2400" dirty="0" smtClean="0"/>
              <a:t>.</a:t>
            </a:r>
            <a:endParaRPr lang="en-US" sz="2400" dirty="0"/>
          </a:p>
          <a:p>
            <a:pPr marL="0" indent="0">
              <a:buNone/>
            </a:pPr>
            <a:r>
              <a:rPr lang="en-US" sz="2400" dirty="0"/>
              <a:t>II.	59% of the jurisdictions in the United States account for 60% of all motorcycle registrations and 57% of all motorcycle fatalities</a:t>
            </a:r>
            <a:r>
              <a:rPr lang="en-US" sz="2400" dirty="0" smtClean="0"/>
              <a:t>.</a:t>
            </a:r>
            <a:endParaRPr lang="en-US" sz="2400" dirty="0"/>
          </a:p>
          <a:p>
            <a:pPr marL="0" indent="0">
              <a:buNone/>
            </a:pPr>
            <a:r>
              <a:rPr lang="en-US" sz="2400" dirty="0"/>
              <a:t>III.	That is a far cry from 12 percent of fatal motorcycle accidents nationwide happened in the 20 states that required helmets for all riders.</a:t>
            </a:r>
          </a:p>
          <a:p>
            <a:endParaRPr lang="en-US" dirty="0"/>
          </a:p>
        </p:txBody>
      </p:sp>
    </p:spTree>
    <p:extLst>
      <p:ext uri="{BB962C8B-B14F-4D97-AF65-F5344CB8AC3E}">
        <p14:creationId xmlns:p14="http://schemas.microsoft.com/office/powerpoint/2010/main" val="989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905000"/>
            <a:ext cx="5105400" cy="2246769"/>
          </a:xfrm>
          <a:prstGeom prst="rect">
            <a:avLst/>
          </a:prstGeom>
        </p:spPr>
        <p:txBody>
          <a:bodyPr wrap="square">
            <a:spAutoFit/>
          </a:bodyPr>
          <a:lstStyle/>
          <a:p>
            <a:r>
              <a:rPr lang="en-US" sz="2800" dirty="0"/>
              <a:t>Let’s Look at </a:t>
            </a:r>
            <a:r>
              <a:rPr lang="en-US" sz="2800" dirty="0" smtClean="0"/>
              <a:t>recent articles </a:t>
            </a:r>
            <a:r>
              <a:rPr lang="en-US" sz="2800" dirty="0"/>
              <a:t>on the study done by the Highway Loss Data Institute on the effects of Michigan’s modified motorcycle helmet use law on insurance losses.</a:t>
            </a:r>
          </a:p>
        </p:txBody>
      </p:sp>
    </p:spTree>
    <p:extLst>
      <p:ext uri="{BB962C8B-B14F-4D97-AF65-F5344CB8AC3E}">
        <p14:creationId xmlns:p14="http://schemas.microsoft.com/office/powerpoint/2010/main" val="3091640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66800"/>
            <a:ext cx="6781800" cy="3416320"/>
          </a:xfrm>
          <a:prstGeom prst="rect">
            <a:avLst/>
          </a:prstGeom>
        </p:spPr>
        <p:txBody>
          <a:bodyPr wrap="square">
            <a:spAutoFit/>
          </a:bodyPr>
          <a:lstStyle/>
          <a:p>
            <a:r>
              <a:rPr lang="en-US" sz="2400" dirty="0"/>
              <a:t>The average insurance payment on a motorcycle injury claim rose substantially in Michigan after the state changed its helmet law to exempt most riders last year, a new analysis by the Highway Loss Data Institute (HLDI) finds. The result is consistent with previous studies that show that rescinding helmet requirements results in more fatalities and hospital admissions. (</a:t>
            </a:r>
            <a:r>
              <a:rPr lang="en-US" sz="2400" i="1" dirty="0"/>
              <a:t>Michigan's weakened helmet use law leads to costlier injury claims, Insurance Institute for Highway Safety, May 30, 2013</a:t>
            </a:r>
            <a:r>
              <a:rPr lang="en-US" sz="2400" dirty="0"/>
              <a:t>, Pg. 1).</a:t>
            </a:r>
          </a:p>
        </p:txBody>
      </p:sp>
    </p:spTree>
    <p:extLst>
      <p:ext uri="{BB962C8B-B14F-4D97-AF65-F5344CB8AC3E}">
        <p14:creationId xmlns:p14="http://schemas.microsoft.com/office/powerpoint/2010/main" val="3123120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667000"/>
            <a:ext cx="4706481" cy="584775"/>
          </a:xfrm>
          <a:prstGeom prst="rect">
            <a:avLst/>
          </a:prstGeom>
        </p:spPr>
        <p:txBody>
          <a:bodyPr wrap="none">
            <a:spAutoFit/>
          </a:bodyPr>
          <a:lstStyle/>
          <a:p>
            <a:r>
              <a:rPr lang="en-US" sz="3200" dirty="0"/>
              <a:t>Let’s Look at the Actual Study </a:t>
            </a:r>
          </a:p>
        </p:txBody>
      </p:sp>
    </p:spTree>
    <p:extLst>
      <p:ext uri="{BB962C8B-B14F-4D97-AF65-F5344CB8AC3E}">
        <p14:creationId xmlns:p14="http://schemas.microsoft.com/office/powerpoint/2010/main" val="552663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4031873"/>
          </a:xfrm>
          <a:prstGeom prst="rect">
            <a:avLst/>
          </a:prstGeom>
        </p:spPr>
        <p:txBody>
          <a:bodyPr wrap="square">
            <a:spAutoFit/>
          </a:bodyPr>
          <a:lstStyle/>
          <a:p>
            <a:r>
              <a:rPr lang="en-US" sz="3200" dirty="0"/>
              <a:t>The increase in collision claim frequency merits further discussion. Those who argue against helmet laws often state that requiring helmet use discourages people from riding. It is possible that the increase in collision claim frequency was caused by people traveling more miles on motorcycles. (</a:t>
            </a:r>
            <a:r>
              <a:rPr lang="en-US" sz="3200" i="1" dirty="0"/>
              <a:t>The effects of Michigan’s weakened motorcycle helmet use law on insurance losses, </a:t>
            </a:r>
            <a:r>
              <a:rPr lang="en-US" sz="3200" dirty="0"/>
              <a:t>pg. 15</a:t>
            </a:r>
            <a:r>
              <a:rPr lang="en-US" sz="3200" i="1" dirty="0"/>
              <a:t>)</a:t>
            </a:r>
            <a:endParaRPr lang="en-US" sz="3200" dirty="0"/>
          </a:p>
        </p:txBody>
      </p:sp>
    </p:spTree>
    <p:extLst>
      <p:ext uri="{BB962C8B-B14F-4D97-AF65-F5344CB8AC3E}">
        <p14:creationId xmlns:p14="http://schemas.microsoft.com/office/powerpoint/2010/main" val="371696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848600" cy="3539430"/>
          </a:xfrm>
          <a:prstGeom prst="rect">
            <a:avLst/>
          </a:prstGeom>
        </p:spPr>
        <p:txBody>
          <a:bodyPr wrap="square">
            <a:spAutoFit/>
          </a:bodyPr>
          <a:lstStyle/>
          <a:p>
            <a:r>
              <a:rPr lang="en-US" sz="3200" dirty="0"/>
              <a:t>Information about the type of injury associated with a medical payment claim is not available in the HLDI database. Helmets are designed to reduce head injuries, and knowing if a head injury occurred could greatly improve the analysis. (</a:t>
            </a:r>
            <a:r>
              <a:rPr lang="en-US" sz="3200" i="1" dirty="0"/>
              <a:t>The effects of Michigan’s weakened motorcycle helmet use law on insurance losses, </a:t>
            </a:r>
            <a:r>
              <a:rPr lang="en-US" sz="3200" dirty="0"/>
              <a:t>pg. 16</a:t>
            </a:r>
            <a:r>
              <a:rPr lang="en-US" sz="3200" i="1" dirty="0"/>
              <a:t>)</a:t>
            </a:r>
            <a:endParaRPr lang="en-US" sz="3200" dirty="0"/>
          </a:p>
        </p:txBody>
      </p:sp>
    </p:spTree>
    <p:extLst>
      <p:ext uri="{BB962C8B-B14F-4D97-AF65-F5344CB8AC3E}">
        <p14:creationId xmlns:p14="http://schemas.microsoft.com/office/powerpoint/2010/main" val="1785465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06" y="1143000"/>
            <a:ext cx="8001000" cy="3046988"/>
          </a:xfrm>
          <a:prstGeom prst="rect">
            <a:avLst/>
          </a:prstGeom>
        </p:spPr>
        <p:txBody>
          <a:bodyPr wrap="square">
            <a:spAutoFit/>
          </a:bodyPr>
          <a:lstStyle/>
          <a:p>
            <a:r>
              <a:rPr lang="en-US" sz="3200" dirty="0"/>
              <a:t>It is also unknown whether a rider was wearing a helmet at the time of the crash. Observational studies indicate about half of motorcyclists wear helmets even when not required. (</a:t>
            </a:r>
            <a:r>
              <a:rPr lang="en-US" sz="3200" i="1" dirty="0"/>
              <a:t>The effects of Michigan’s weakened motorcycle helmet use law on insurance losses, </a:t>
            </a:r>
            <a:r>
              <a:rPr lang="en-US" sz="3200" dirty="0"/>
              <a:t>pg. 16</a:t>
            </a:r>
            <a:r>
              <a:rPr lang="en-US" sz="3200" i="1" dirty="0"/>
              <a:t>)</a:t>
            </a:r>
            <a:endParaRPr lang="en-US" sz="3200" dirty="0"/>
          </a:p>
        </p:txBody>
      </p:sp>
    </p:spTree>
    <p:extLst>
      <p:ext uri="{BB962C8B-B14F-4D97-AF65-F5344CB8AC3E}">
        <p14:creationId xmlns:p14="http://schemas.microsoft.com/office/powerpoint/2010/main" val="1482425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848600" cy="4524315"/>
          </a:xfrm>
          <a:prstGeom prst="rect">
            <a:avLst/>
          </a:prstGeom>
        </p:spPr>
        <p:txBody>
          <a:bodyPr wrap="square">
            <a:spAutoFit/>
          </a:bodyPr>
          <a:lstStyle/>
          <a:p>
            <a:r>
              <a:rPr lang="en-US" sz="3200" dirty="0" smtClean="0"/>
              <a:t>Page </a:t>
            </a:r>
            <a:r>
              <a:rPr lang="en-US" sz="3200" dirty="0"/>
              <a:t>8 of the study compares med pay claims in 2011 (before the modification) to those in 2012 (the year after the modification). They break the claims down into seven different sub-groups. </a:t>
            </a:r>
            <a:endParaRPr lang="en-US" sz="3200" dirty="0" smtClean="0"/>
          </a:p>
          <a:p>
            <a:endParaRPr lang="en-US" sz="3200" dirty="0"/>
          </a:p>
          <a:p>
            <a:r>
              <a:rPr lang="en-US" sz="3200" dirty="0" smtClean="0"/>
              <a:t>1</a:t>
            </a:r>
            <a:r>
              <a:rPr lang="en-US" sz="3200" dirty="0"/>
              <a:t>) $0-$4,999, 2) $5,000 - $9,999, 3) $10,000 - $14,999, 4) $15,000 - $19,999, 5) $20,000 - $24,999, 6)$25,000 - $29,999, and 7) $30,000 and above.</a:t>
            </a:r>
          </a:p>
        </p:txBody>
      </p:sp>
    </p:spTree>
    <p:extLst>
      <p:ext uri="{BB962C8B-B14F-4D97-AF65-F5344CB8AC3E}">
        <p14:creationId xmlns:p14="http://schemas.microsoft.com/office/powerpoint/2010/main" val="419449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632311"/>
          </a:xfrm>
          <a:prstGeom prst="rect">
            <a:avLst/>
          </a:prstGeom>
        </p:spPr>
        <p:txBody>
          <a:bodyPr wrap="square">
            <a:spAutoFit/>
          </a:bodyPr>
          <a:lstStyle/>
          <a:p>
            <a:r>
              <a:rPr lang="en-US" sz="2400" dirty="0"/>
              <a:t>In analyzing the data, it is important to know how medical payment claims work.</a:t>
            </a:r>
          </a:p>
          <a:p>
            <a:r>
              <a:rPr lang="en-US" sz="2400" dirty="0"/>
              <a:t> </a:t>
            </a:r>
          </a:p>
          <a:p>
            <a:r>
              <a:rPr lang="en-US" sz="2400" dirty="0"/>
              <a:t>If I have $3,000 of medical payment benefits on my bike policy and I get injured, I can claim up to $3,000 from my insurance company to reimburse me for my medical bills. </a:t>
            </a:r>
          </a:p>
          <a:p>
            <a:r>
              <a:rPr lang="en-US" sz="2400" dirty="0"/>
              <a:t> </a:t>
            </a:r>
          </a:p>
          <a:p>
            <a:r>
              <a:rPr lang="en-US" sz="2400" dirty="0"/>
              <a:t>If I have $2,000 worth of bills I can claim $2,000. </a:t>
            </a:r>
          </a:p>
          <a:p>
            <a:r>
              <a:rPr lang="en-US" sz="2400" dirty="0"/>
              <a:t> </a:t>
            </a:r>
          </a:p>
          <a:p>
            <a:r>
              <a:rPr lang="en-US" sz="2400" dirty="0"/>
              <a:t>If I have $3,000 worth of bills I can claim $3,000. </a:t>
            </a:r>
          </a:p>
          <a:p>
            <a:r>
              <a:rPr lang="en-US" sz="2400" dirty="0"/>
              <a:t> </a:t>
            </a:r>
          </a:p>
          <a:p>
            <a:r>
              <a:rPr lang="en-US" sz="2400" dirty="0"/>
              <a:t>If I have $500,000 worth of bills I can only claim $3,000. </a:t>
            </a:r>
          </a:p>
          <a:p>
            <a:r>
              <a:rPr lang="en-US" sz="2400" dirty="0"/>
              <a:t> </a:t>
            </a:r>
          </a:p>
          <a:p>
            <a:r>
              <a:rPr lang="en-US" sz="2400" dirty="0"/>
              <a:t>An  insured who has a $3,000 policy would be counted in the $0 - $4,999 group of this study regardless of the actual amount of medical bills. </a:t>
            </a:r>
          </a:p>
        </p:txBody>
      </p:sp>
    </p:spTree>
    <p:extLst>
      <p:ext uri="{BB962C8B-B14F-4D97-AF65-F5344CB8AC3E}">
        <p14:creationId xmlns:p14="http://schemas.microsoft.com/office/powerpoint/2010/main" val="580502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4" y="381000"/>
            <a:ext cx="8153400" cy="5539978"/>
          </a:xfrm>
          <a:prstGeom prst="rect">
            <a:avLst/>
          </a:prstGeom>
        </p:spPr>
        <p:txBody>
          <a:bodyPr wrap="square">
            <a:spAutoFit/>
          </a:bodyPr>
          <a:lstStyle/>
          <a:p>
            <a:r>
              <a:rPr lang="en-US" sz="2800" dirty="0"/>
              <a:t>It is further important to note that under Michigan’s modified helmet law, riders who chose to ride without a helmet must carry at least $20,000 in medical payments coverage. </a:t>
            </a:r>
          </a:p>
          <a:p>
            <a:r>
              <a:rPr lang="en-US" sz="2800" dirty="0"/>
              <a:t> </a:t>
            </a:r>
          </a:p>
          <a:p>
            <a:r>
              <a:rPr lang="en-US" sz="2800" dirty="0"/>
              <a:t>Keeping these two things in mind let’s look at the comparison made by the study in each category. </a:t>
            </a:r>
          </a:p>
          <a:p>
            <a:r>
              <a:rPr lang="en-US" sz="2800" dirty="0"/>
              <a:t> </a:t>
            </a:r>
          </a:p>
          <a:p>
            <a:r>
              <a:rPr lang="en-US" sz="2800" dirty="0"/>
              <a:t>Also keep in mind that the study’s comparisons are made on a graph which I could not copy. The graph uses bars on a scale broken up in 10% increments. Therefore, these percentages are my estimate erring on the side of the insurance industry. </a:t>
            </a:r>
          </a:p>
          <a:p>
            <a:r>
              <a:rPr lang="en-US" dirty="0" smtClean="0"/>
              <a:t> </a:t>
            </a:r>
            <a:endParaRPr lang="en-US" dirty="0"/>
          </a:p>
        </p:txBody>
      </p:sp>
    </p:spTree>
    <p:extLst>
      <p:ext uri="{BB962C8B-B14F-4D97-AF65-F5344CB8AC3E}">
        <p14:creationId xmlns:p14="http://schemas.microsoft.com/office/powerpoint/2010/main" val="9664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6362"/>
          </a:xfrm>
        </p:spPr>
        <p:txBody>
          <a:bodyPr/>
          <a:lstStyle/>
          <a:p>
            <a:endParaRPr lang="en-US" dirty="0"/>
          </a:p>
        </p:txBody>
      </p:sp>
      <p:sp>
        <p:nvSpPr>
          <p:cNvPr id="3" name="Content Placeholder 2"/>
          <p:cNvSpPr>
            <a:spLocks noGrp="1"/>
          </p:cNvSpPr>
          <p:nvPr>
            <p:ph sz="quarter" idx="13"/>
          </p:nvPr>
        </p:nvSpPr>
        <p:spPr>
          <a:xfrm>
            <a:off x="533400" y="457200"/>
            <a:ext cx="7924800" cy="5715000"/>
          </a:xfrm>
        </p:spPr>
        <p:txBody>
          <a:bodyPr/>
          <a:lstStyle/>
          <a:p>
            <a:r>
              <a:rPr lang="en-US" sz="3600" dirty="0" smtClean="0"/>
              <a:t>In June of 2012 the Centers for Disease Control released a study using 2008 data.  </a:t>
            </a:r>
          </a:p>
          <a:p>
            <a:pPr marL="0" indent="0">
              <a:buNone/>
            </a:pPr>
            <a:endParaRPr lang="en-US" sz="3600" dirty="0" smtClean="0"/>
          </a:p>
          <a:p>
            <a:r>
              <a:rPr lang="en-US" sz="3600" dirty="0" smtClean="0"/>
              <a:t>Their conclusion was, predictably, that universal helmet laws save lives and money, and that allowing adults to make their own choices on the subject causes death and a rise in public cost.</a:t>
            </a:r>
          </a:p>
          <a:p>
            <a:endParaRPr lang="en-US" dirty="0"/>
          </a:p>
        </p:txBody>
      </p:sp>
    </p:spTree>
    <p:extLst>
      <p:ext uri="{BB962C8B-B14F-4D97-AF65-F5344CB8AC3E}">
        <p14:creationId xmlns:p14="http://schemas.microsoft.com/office/powerpoint/2010/main" val="735523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463"/>
            <a:ext cx="9144000" cy="5632311"/>
          </a:xfrm>
          <a:prstGeom prst="rect">
            <a:avLst/>
          </a:prstGeom>
        </p:spPr>
        <p:txBody>
          <a:bodyPr wrap="square">
            <a:spAutoFit/>
          </a:bodyPr>
          <a:lstStyle/>
          <a:p>
            <a:r>
              <a:rPr lang="en-US" sz="2400" dirty="0"/>
              <a:t>$0 - $4,999 decreased by approximately 5% between 2011 and 2012</a:t>
            </a:r>
          </a:p>
          <a:p>
            <a:r>
              <a:rPr lang="en-US" sz="2400" dirty="0"/>
              <a:t> </a:t>
            </a:r>
          </a:p>
          <a:p>
            <a:r>
              <a:rPr lang="en-US" sz="2400" dirty="0"/>
              <a:t>$5,000 - $9,999 decreased by approximately 7% between 2011 and 2012</a:t>
            </a:r>
          </a:p>
          <a:p>
            <a:r>
              <a:rPr lang="en-US" sz="2400" dirty="0"/>
              <a:t> </a:t>
            </a:r>
          </a:p>
          <a:p>
            <a:r>
              <a:rPr lang="en-US" sz="2400" dirty="0"/>
              <a:t>$10,000 - $14,999 decreased by approximately 4% between 2011 and 2012</a:t>
            </a:r>
          </a:p>
          <a:p>
            <a:r>
              <a:rPr lang="en-US" sz="2400" dirty="0"/>
              <a:t> </a:t>
            </a:r>
          </a:p>
          <a:p>
            <a:r>
              <a:rPr lang="en-US" sz="2400" dirty="0"/>
              <a:t>$15,000 - $19,999 decreased by approximately 1% between 2011 and 2012</a:t>
            </a:r>
          </a:p>
          <a:p>
            <a:r>
              <a:rPr lang="en-US" sz="2400" dirty="0"/>
              <a:t> </a:t>
            </a:r>
          </a:p>
          <a:p>
            <a:r>
              <a:rPr lang="en-US" sz="2400" dirty="0"/>
              <a:t>$20,000 - $24,999 increased by approximately 16% between 2011 and 2012 (they actually gave us this number and it was 15.6% but as I said I erred on their side)</a:t>
            </a:r>
          </a:p>
          <a:p>
            <a:r>
              <a:rPr lang="en-US" sz="2400" dirty="0"/>
              <a:t> </a:t>
            </a:r>
          </a:p>
          <a:p>
            <a:r>
              <a:rPr lang="en-US" sz="2400" dirty="0"/>
              <a:t>$25,000 - $29,999 had no change between 2011 and 2012</a:t>
            </a:r>
          </a:p>
          <a:p>
            <a:r>
              <a:rPr lang="en-US" sz="2400" dirty="0"/>
              <a:t> </a:t>
            </a:r>
          </a:p>
          <a:p>
            <a:r>
              <a:rPr lang="en-US" sz="2400" dirty="0"/>
              <a:t>$30,000 and over increased by less than 1% between 2011 and 2012</a:t>
            </a:r>
          </a:p>
        </p:txBody>
      </p:sp>
    </p:spTree>
    <p:extLst>
      <p:ext uri="{BB962C8B-B14F-4D97-AF65-F5344CB8AC3E}">
        <p14:creationId xmlns:p14="http://schemas.microsoft.com/office/powerpoint/2010/main" val="4263011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411" y="457200"/>
            <a:ext cx="8686800" cy="4893647"/>
          </a:xfrm>
          <a:prstGeom prst="rect">
            <a:avLst/>
          </a:prstGeom>
        </p:spPr>
        <p:txBody>
          <a:bodyPr wrap="square">
            <a:spAutoFit/>
          </a:bodyPr>
          <a:lstStyle/>
          <a:p>
            <a:r>
              <a:rPr lang="en-US" sz="2400" dirty="0"/>
              <a:t>The study itself admits that it was done without the critical information necessary to make an accurate assessment of the true effects of Michigan’s modified helmet law on insurance losses – if there are any to begin with.</a:t>
            </a:r>
          </a:p>
          <a:p>
            <a:r>
              <a:rPr lang="en-US" sz="2400" dirty="0"/>
              <a:t> </a:t>
            </a:r>
          </a:p>
          <a:p>
            <a:r>
              <a:rPr lang="en-US" sz="2400" dirty="0"/>
              <a:t>The data used to show that medical payment claims have risen do not necessarily show that.</a:t>
            </a:r>
          </a:p>
          <a:p>
            <a:r>
              <a:rPr lang="en-US" sz="2400" dirty="0"/>
              <a:t> </a:t>
            </a:r>
          </a:p>
          <a:p>
            <a:r>
              <a:rPr lang="en-US" sz="2400" dirty="0"/>
              <a:t>One could as easily argue that these numbers represent a shift from lower policy limits to the higher $20,000 limits required to legally ride without a helmet. The fact that claims above $25,000 have remained unchanged would seem to back that up given that 1) those policies should have been relatively constant between 2011 and 2012, and, 2) serious head injuries generally carry medical bills in excess of $25,000. </a:t>
            </a:r>
          </a:p>
        </p:txBody>
      </p:sp>
    </p:spTree>
    <p:extLst>
      <p:ext uri="{BB962C8B-B14F-4D97-AF65-F5344CB8AC3E}">
        <p14:creationId xmlns:p14="http://schemas.microsoft.com/office/powerpoint/2010/main" val="1897440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609600" y="685800"/>
            <a:ext cx="2971800" cy="5486400"/>
          </a:xfrm>
        </p:spPr>
        <p:txBody>
          <a:bodyPr/>
          <a:lstStyle/>
          <a:p>
            <a:pPr>
              <a:spcBef>
                <a:spcPts val="0"/>
              </a:spcBef>
              <a:spcAft>
                <a:spcPts val="0"/>
              </a:spcAft>
            </a:pPr>
            <a:r>
              <a:rPr lang="en-US" dirty="0">
                <a:latin typeface="Times New Roman"/>
                <a:ea typeface="Calibri"/>
              </a:rPr>
              <a:t>“</a:t>
            </a:r>
            <a:r>
              <a:rPr lang="en-US" sz="3200" dirty="0">
                <a:latin typeface="Times New Roman"/>
                <a:ea typeface="Calibri"/>
              </a:rPr>
              <a:t>The nine most terrifying words in the English language are: 'I'm from the government and I'm here to help.”  </a:t>
            </a:r>
            <a:endParaRPr lang="en-US" sz="3200" dirty="0">
              <a:latin typeface="Times New Roman"/>
              <a:ea typeface="Times New Roman"/>
            </a:endParaRPr>
          </a:p>
          <a:p>
            <a:pPr>
              <a:spcBef>
                <a:spcPts val="0"/>
              </a:spcBef>
              <a:spcAft>
                <a:spcPts val="0"/>
              </a:spcAft>
            </a:pPr>
            <a:r>
              <a:rPr lang="en-US" sz="3200" dirty="0">
                <a:latin typeface="Times New Roman"/>
                <a:ea typeface="Calibri"/>
              </a:rPr>
              <a:t> </a:t>
            </a:r>
            <a:endParaRPr lang="en-US" sz="3200" dirty="0">
              <a:latin typeface="Times New Roman"/>
              <a:ea typeface="Times New Roman"/>
            </a:endParaRPr>
          </a:p>
          <a:p>
            <a:pPr>
              <a:spcBef>
                <a:spcPts val="0"/>
              </a:spcBef>
              <a:spcAft>
                <a:spcPts val="0"/>
              </a:spcAft>
            </a:pPr>
            <a:r>
              <a:rPr lang="en-US" sz="3200" i="1" dirty="0">
                <a:latin typeface="Times New Roman"/>
                <a:ea typeface="Calibri"/>
              </a:rPr>
              <a:t>Ronald Reagan</a:t>
            </a:r>
            <a:endParaRPr lang="en-US" sz="3200" dirty="0">
              <a:latin typeface="Times New Roman"/>
              <a:ea typeface="Times New Roman"/>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
            <a:ext cx="469392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7807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matt@motorcyclelawgroup.com</a:t>
            </a:r>
            <a:br>
              <a:rPr lang="en-US" dirty="0" smtClean="0"/>
            </a:br>
            <a:endParaRPr lang="en-US" dirty="0"/>
          </a:p>
        </p:txBody>
      </p:sp>
    </p:spTree>
    <p:extLst>
      <p:ext uri="{BB962C8B-B14F-4D97-AF65-F5344CB8AC3E}">
        <p14:creationId xmlns:p14="http://schemas.microsoft.com/office/powerpoint/2010/main" val="360456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fontScale="70000" lnSpcReduction="20000"/>
          </a:bodyPr>
          <a:lstStyle/>
          <a:p>
            <a:pPr marL="0" indent="0" algn="ctr">
              <a:buNone/>
            </a:pPr>
            <a:r>
              <a:rPr lang="en-US" sz="3300" dirty="0"/>
              <a:t> </a:t>
            </a:r>
          </a:p>
          <a:p>
            <a:pPr marL="0" indent="0" algn="ctr">
              <a:buNone/>
            </a:pPr>
            <a:r>
              <a:rPr lang="en-US" sz="3300" dirty="0"/>
              <a:t>“Our role is to identify ways to prevent injury and death and </a:t>
            </a:r>
          </a:p>
          <a:p>
            <a:pPr marL="0" indent="0" algn="ctr">
              <a:buNone/>
            </a:pPr>
            <a:r>
              <a:rPr lang="en-US" sz="3300" dirty="0"/>
              <a:t> </a:t>
            </a:r>
            <a:r>
              <a:rPr lang="en-US" sz="3300" dirty="0" smtClean="0"/>
              <a:t>rigorously </a:t>
            </a:r>
            <a:r>
              <a:rPr lang="en-US" sz="3300" dirty="0"/>
              <a:t>check what works and what does not work.  For </a:t>
            </a:r>
          </a:p>
          <a:p>
            <a:pPr marL="0" indent="0" algn="ctr">
              <a:buNone/>
            </a:pPr>
            <a:r>
              <a:rPr lang="en-US" sz="3300" dirty="0"/>
              <a:t> </a:t>
            </a:r>
            <a:r>
              <a:rPr lang="en-US" sz="3300" dirty="0" smtClean="0"/>
              <a:t>motorcycle </a:t>
            </a:r>
            <a:r>
              <a:rPr lang="en-US" sz="3300" dirty="0"/>
              <a:t>safety, the research shows that universal helmet laws </a:t>
            </a:r>
          </a:p>
          <a:p>
            <a:pPr marL="0" indent="0" algn="ctr">
              <a:buNone/>
            </a:pPr>
            <a:r>
              <a:rPr lang="en-US" sz="3300" dirty="0"/>
              <a:t> </a:t>
            </a:r>
            <a:r>
              <a:rPr lang="en-US" sz="3300" dirty="0" smtClean="0"/>
              <a:t>are </a:t>
            </a:r>
            <a:r>
              <a:rPr lang="en-US" sz="3300" dirty="0"/>
              <a:t>the most effective way to reduce the number of deaths and</a:t>
            </a:r>
          </a:p>
          <a:p>
            <a:pPr marL="0" indent="0" algn="ctr">
              <a:buNone/>
            </a:pPr>
            <a:r>
              <a:rPr lang="en-US" sz="3300" dirty="0"/>
              <a:t> </a:t>
            </a:r>
            <a:r>
              <a:rPr lang="en-US" sz="3300" dirty="0" smtClean="0"/>
              <a:t>traumatic </a:t>
            </a:r>
            <a:r>
              <a:rPr lang="en-US" sz="3300" dirty="0"/>
              <a:t>brain injuries that result from crashes.”</a:t>
            </a:r>
          </a:p>
          <a:p>
            <a:pPr marL="0" indent="0" algn="ctr">
              <a:buNone/>
            </a:pPr>
            <a:r>
              <a:rPr lang="en-US" sz="3300" dirty="0"/>
              <a:t>  </a:t>
            </a:r>
          </a:p>
          <a:p>
            <a:pPr marL="0" indent="0" algn="ctr">
              <a:buNone/>
            </a:pPr>
            <a:r>
              <a:rPr lang="en-US" sz="3300" dirty="0"/>
              <a:t>Dr. Thomas </a:t>
            </a:r>
            <a:r>
              <a:rPr lang="en-US" sz="3300" dirty="0" err="1"/>
              <a:t>Frieden</a:t>
            </a:r>
            <a:r>
              <a:rPr lang="en-US" sz="3300" dirty="0"/>
              <a:t>, CDC </a:t>
            </a:r>
            <a:r>
              <a:rPr lang="en-US" sz="3300" dirty="0" smtClean="0"/>
              <a:t>Director</a:t>
            </a:r>
            <a:endParaRPr lang="en-US" sz="3300" dirty="0"/>
          </a:p>
          <a:p>
            <a:pPr marL="0" indent="0" algn="ctr">
              <a:buNone/>
            </a:pPr>
            <a:r>
              <a:rPr lang="en-US" sz="3300" dirty="0"/>
              <a:t>(Page 3 of </a:t>
            </a:r>
            <a:r>
              <a:rPr lang="en-US" sz="3300" dirty="0" smtClean="0"/>
              <a:t>CDC Study)</a:t>
            </a:r>
            <a:endParaRPr lang="en-US" sz="33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924800" cy="143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096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45719"/>
          </a:xfrm>
        </p:spPr>
        <p:txBody>
          <a:bodyPr/>
          <a:lstStyle/>
          <a:p>
            <a:endParaRPr lang="en-US" dirty="0"/>
          </a:p>
        </p:txBody>
      </p:sp>
      <p:sp>
        <p:nvSpPr>
          <p:cNvPr id="3" name="Content Placeholder 2"/>
          <p:cNvSpPr>
            <a:spLocks noGrp="1"/>
          </p:cNvSpPr>
          <p:nvPr>
            <p:ph sz="quarter" idx="13"/>
          </p:nvPr>
        </p:nvSpPr>
        <p:spPr>
          <a:xfrm>
            <a:off x="3505200" y="152400"/>
            <a:ext cx="5029200" cy="5562600"/>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2400" dirty="0" smtClean="0"/>
              <a:t>Let’s </a:t>
            </a:r>
            <a:r>
              <a:rPr lang="en-US" sz="2400" dirty="0"/>
              <a:t>compare this to the June 25, 2012 email from the CDC </a:t>
            </a:r>
            <a:endParaRPr lang="en-US" sz="2400" dirty="0" smtClean="0"/>
          </a:p>
          <a:p>
            <a:pPr marL="0" indent="0" algn="ctr">
              <a:buNone/>
            </a:pPr>
            <a:r>
              <a:rPr lang="en-US" sz="2400" dirty="0"/>
              <a:t> </a:t>
            </a:r>
          </a:p>
          <a:p>
            <a:pPr marL="0" indent="0" algn="ctr">
              <a:buNone/>
            </a:pPr>
            <a:r>
              <a:rPr lang="en-US" sz="2400" dirty="0"/>
              <a:t>responding to a request from ABATE of Virginia for information </a:t>
            </a:r>
          </a:p>
          <a:p>
            <a:pPr marL="0" indent="0" algn="ctr">
              <a:buNone/>
            </a:pPr>
            <a:r>
              <a:rPr lang="en-US" sz="2400" dirty="0"/>
              <a:t> </a:t>
            </a:r>
          </a:p>
          <a:p>
            <a:pPr marL="0" indent="0" algn="ctr">
              <a:buNone/>
            </a:pPr>
            <a:r>
              <a:rPr lang="en-US" sz="2400" dirty="0"/>
              <a:t>on motorcycle fatalities broken down by the body part injured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410789"/>
            <a:ext cx="27908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45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5719" cy="45719"/>
          </a:xfrm>
        </p:spPr>
        <p:txBody>
          <a:bodyPr/>
          <a:lstStyle/>
          <a:p>
            <a:endParaRPr lang="en-US" dirty="0"/>
          </a:p>
        </p:txBody>
      </p:sp>
      <p:sp>
        <p:nvSpPr>
          <p:cNvPr id="3" name="Content Placeholder 2"/>
          <p:cNvSpPr>
            <a:spLocks noGrp="1"/>
          </p:cNvSpPr>
          <p:nvPr>
            <p:ph sz="quarter" idx="13"/>
          </p:nvPr>
        </p:nvSpPr>
        <p:spPr>
          <a:xfrm>
            <a:off x="685800" y="457200"/>
            <a:ext cx="7924800" cy="5486400"/>
          </a:xfrm>
        </p:spPr>
        <p:txBody>
          <a:bodyPr>
            <a:normAutofit/>
          </a:bodyPr>
          <a:lstStyle/>
          <a:p>
            <a:pPr marL="0" indent="0">
              <a:buNone/>
            </a:pPr>
            <a:r>
              <a:rPr lang="en-US" sz="2000" dirty="0"/>
              <a:t>Hi Mr. Peterson,</a:t>
            </a:r>
            <a:br>
              <a:rPr lang="en-US" sz="2000" dirty="0"/>
            </a:br>
            <a:r>
              <a:rPr lang="en-US" sz="2000" dirty="0"/>
              <a:t/>
            </a:r>
            <a:br>
              <a:rPr lang="en-US" sz="2000" dirty="0"/>
            </a:br>
            <a:r>
              <a:rPr lang="en-US" sz="2000" dirty="0"/>
              <a:t>Thanks for your inquiry.  We do not have Motorcyclist injury deaths tabulated by body region/part.  With deaths, there are usually multiple injuries and the primary body part affected is often difficult to determine.  </a:t>
            </a:r>
            <a:br>
              <a:rPr lang="en-US" sz="2000" dirty="0"/>
            </a:br>
            <a:r>
              <a:rPr lang="en-US" sz="2000" dirty="0"/>
              <a:t/>
            </a:r>
            <a:br>
              <a:rPr lang="en-US" sz="2000" dirty="0"/>
            </a:br>
            <a:r>
              <a:rPr lang="en-US" sz="2000" dirty="0"/>
              <a:t>You might search the literature to see if anything is published by body region for motorcyclist deaths.  I did a search using </a:t>
            </a:r>
            <a:r>
              <a:rPr lang="en-US" sz="2000" u="sng" dirty="0">
                <a:solidFill>
                  <a:srgbClr val="FF0000"/>
                </a:solidFill>
                <a:hlinkClick r:id="rId2"/>
              </a:rPr>
              <a:t>http://www.safetylit.org/</a:t>
            </a:r>
            <a:r>
              <a:rPr lang="en-US" sz="2000" dirty="0">
                <a:solidFill>
                  <a:srgbClr val="FF0000"/>
                </a:solidFill>
              </a:rPr>
              <a:t> </a:t>
            </a:r>
            <a:r>
              <a:rPr lang="en-US" sz="2000" dirty="0"/>
              <a:t>but did not see any articles surface on motorcyclist deaths by body part affected.</a:t>
            </a:r>
            <a:br>
              <a:rPr lang="en-US" sz="2000" dirty="0"/>
            </a:br>
            <a:r>
              <a:rPr lang="en-US" sz="2000" dirty="0"/>
              <a:t/>
            </a:r>
            <a:br>
              <a:rPr lang="en-US" sz="2000" dirty="0"/>
            </a:br>
            <a:r>
              <a:rPr lang="en-US" sz="2000" dirty="0"/>
              <a:t>Sorry that I couldn't be of more help.</a:t>
            </a:r>
            <a:br>
              <a:rPr lang="en-US" sz="2000" dirty="0"/>
            </a:br>
            <a:r>
              <a:rPr lang="en-US" sz="2000" dirty="0"/>
              <a:t/>
            </a:r>
            <a:br>
              <a:rPr lang="en-US" sz="2000" dirty="0"/>
            </a:br>
            <a:r>
              <a:rPr lang="en-US" sz="2000" dirty="0"/>
              <a:t>J. Lee </a:t>
            </a:r>
            <a:r>
              <a:rPr lang="en-US" sz="2000" dirty="0" err="1"/>
              <a:t>Annest</a:t>
            </a:r>
            <a:r>
              <a:rPr lang="en-US" sz="2000" dirty="0"/>
              <a:t>, Ph.D., M.S.</a:t>
            </a:r>
            <a:br>
              <a:rPr lang="en-US" sz="2000" dirty="0"/>
            </a:br>
            <a:r>
              <a:rPr lang="en-US" sz="2000" dirty="0"/>
              <a:t>Director, Office of Statistics and Programming</a:t>
            </a:r>
            <a:br>
              <a:rPr lang="en-US" sz="2000" dirty="0"/>
            </a:br>
            <a:r>
              <a:rPr lang="en-US" sz="2000" dirty="0"/>
              <a:t>National Center for Injury Prevention and Control, CDC</a:t>
            </a:r>
            <a:br>
              <a:rPr lang="en-US" sz="2000" dirty="0"/>
            </a:br>
            <a:r>
              <a:rPr lang="en-US" sz="2000" dirty="0"/>
              <a:t>4770 Buford Hwy NE, MS - F64</a:t>
            </a:r>
            <a:br>
              <a:rPr lang="en-US" sz="2000" dirty="0"/>
            </a:br>
            <a:r>
              <a:rPr lang="en-US" sz="2000" dirty="0"/>
              <a:t>Atlanta, GA </a:t>
            </a:r>
            <a:r>
              <a:rPr lang="en-US" sz="2000" dirty="0" smtClean="0"/>
              <a:t>30341</a:t>
            </a:r>
            <a:r>
              <a:rPr lang="en-US" dirty="0"/>
              <a:t> </a:t>
            </a:r>
          </a:p>
          <a:p>
            <a:pPr marL="0" indent="0" algn="ctr">
              <a:buNone/>
            </a:pPr>
            <a:endParaRPr lang="en-US" dirty="0"/>
          </a:p>
        </p:txBody>
      </p:sp>
    </p:spTree>
    <p:extLst>
      <p:ext uri="{BB962C8B-B14F-4D97-AF65-F5344CB8AC3E}">
        <p14:creationId xmlns:p14="http://schemas.microsoft.com/office/powerpoint/2010/main" val="2674686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5501</TotalTime>
  <Words>2086</Words>
  <Application>Microsoft Office PowerPoint</Application>
  <PresentationFormat>On-screen Show (4:3)</PresentationFormat>
  <Paragraphs>309</Paragraphs>
  <Slides>63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Horizon</vt:lpstr>
      <vt:lpstr>Acrobat Document</vt:lpstr>
      <vt:lpstr> </vt:lpstr>
      <vt:lpstr>OR </vt:lpstr>
      <vt:lpstr>PAY NO ATTENTION TO THE MAN BEHIND THE CURTAIN   (The Wizard of Oz -1939)</vt:lpstr>
      <vt:lpstr>OR </vt:lpstr>
      <vt:lpstr>DON’T PISS DOWN MY BACK AND TELL ME IT’S RAINING   (Outlaw Josey Wales – 1976)</vt:lpstr>
      <vt:lpstr>PowerPoint Presentation</vt:lpstr>
      <vt:lpstr>PowerPoint Presentation</vt:lpstr>
      <vt:lpstr>PowerPoint Presentation</vt:lpstr>
      <vt:lpstr>PowerPoint Presentation</vt:lpstr>
      <vt:lpstr>The problem with the CDC study is that it is a collection of conclusions.  </vt:lpstr>
      <vt:lpstr>The premise of the study is twofold:   </vt:lpstr>
      <vt:lpstr>PowerPoint Presentation</vt:lpstr>
      <vt:lpstr>According to that statement it must be the position of the CDC that:</vt:lpstr>
      <vt:lpstr>THE VIRGINIA EXPERIMENT</vt:lpstr>
      <vt:lpstr>PowerPoint Presentation</vt:lpstr>
      <vt:lpstr>FATALITIES NATIONALY  According to the CDC Report:</vt:lpstr>
      <vt:lpstr>THOSE NUMBERS COMPARED TO REGISTRATIONS</vt:lpstr>
      <vt:lpstr>PowerPoint Presentation</vt:lpstr>
      <vt:lpstr>PowerPoint Presentation</vt:lpstr>
      <vt:lpstr>THE CDC LOVES TO USE FLORIDA AS AN EXAMPLE OF RISING MOTORCYCLE FATLAITIES AFTER REPEAL OF MANDATORY HELMET LAWS</vt:lpstr>
      <vt:lpstr>CDC STUDY PAGE 6</vt:lpstr>
      <vt:lpstr>CDC STUDY PAGE 6 (RESTATED) </vt:lpstr>
      <vt:lpstr>THE FATALITY STATISTICS USED BY  THE CDC ARE MEANINGLESS</vt:lpstr>
      <vt:lpstr>THE PUBLIC COST ARGUMENT </vt:lpstr>
      <vt:lpstr>LET’S SEE WHAT HAPPENS WHEN WE LOOK AT THIS CRITICALLY </vt:lpstr>
      <vt:lpstr>THE TOP 5 MOST EXPENSIVE STATES FOR MOTORVEHICLE INSURANCE</vt:lpstr>
      <vt:lpstr>THE TOP 5 LEAST EXPENSIVE STATES  FOR MOTOR VEHICLE INSURANCE</vt:lpstr>
      <vt:lpstr>THE 10 LEAST EXPENSIVE STATES FOR  MOTOR VEHICLE INSURANCE</vt:lpstr>
      <vt:lpstr>HEALTH CARE COSTS</vt:lpstr>
      <vt:lpstr>12 MOST EXPENSIVE STATES Seven Mandatory States Five Choice States</vt:lpstr>
      <vt:lpstr>12 LEAST EXPENSIVE STATES Four Mandatory States Eight Choice States</vt:lpstr>
      <vt:lpstr>HELMET LAWS HAVE NO DISCERNIBLE IMPACT ON  INSURANCE RATES OR HEALTH CARE COSTS</vt:lpstr>
      <vt:lpstr>THOSE WHO USE THE PUBLIC COST ARGUMENT SHOULD BEWARE</vt:lpstr>
      <vt:lpstr>PUBLIC COSTS FROM FATALITIES </vt:lpstr>
      <vt:lpstr>PowerPoint Presentation</vt:lpstr>
      <vt:lpstr>PUBLIC COSTS FROM TRAUMATIC BRAIN INJURIES</vt:lpstr>
      <vt:lpstr>PowerPoint Presentation</vt:lpstr>
      <vt:lpstr>A FINAL NOTE ON PUBLIC DANGERS </vt:lpstr>
      <vt:lpstr>PowerPoint Presentation</vt:lpstr>
      <vt:lpstr>According to the 2004 CDC Report:</vt:lpstr>
      <vt:lpstr>PowerPoint Presentation</vt:lpstr>
      <vt:lpstr>PowerPoint Presentation</vt:lpstr>
      <vt:lpstr>       A recent Foxnews.com article stated the following: </vt:lpstr>
      <vt:lpstr>When we see something like that we should do Three  things:</vt:lpstr>
      <vt:lpstr>Let’s use the statement made by Foxnews.com</vt:lpstr>
      <vt:lpstr>Now let’s compare it to the actual CDC study</vt:lpstr>
      <vt:lpstr>SEE IF THE SOURCE MATERIAL IS ACTUALLY OF HELP</vt:lpstr>
      <vt:lpstr>SEE IF WE CAN SUPPLEMENT OR IMPROVE  THE SOURCE MATERIAL.  (Numbers Below From NHTSA &amp; U.S. Census Bureau)</vt:lpstr>
      <vt:lpstr>PowerPoint Presentation</vt:lpstr>
      <vt:lpstr>WHAT DOES THAT MEAN?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matt@motorcyclelawgroup.com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jcannon</dc:creator>
  <cp:lastModifiedBy>Matt</cp:lastModifiedBy>
  <cp:revision>59</cp:revision>
  <dcterms:created xsi:type="dcterms:W3CDTF">2012-08-11T01:41:39Z</dcterms:created>
  <dcterms:modified xsi:type="dcterms:W3CDTF">2013-06-10T11:54:32Z</dcterms:modified>
</cp:coreProperties>
</file>